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20"/>
  </p:notesMasterIdLst>
  <p:sldIdLst>
    <p:sldId id="256" r:id="rId2"/>
    <p:sldId id="257" r:id="rId3"/>
    <p:sldId id="273" r:id="rId4"/>
    <p:sldId id="258" r:id="rId5"/>
    <p:sldId id="274" r:id="rId6"/>
    <p:sldId id="275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2" r:id="rId1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0239"/>
  </p:normalViewPr>
  <p:slideViewPr>
    <p:cSldViewPr snapToGrid="0" snapToObjects="1">
      <p:cViewPr varScale="1">
        <p:scale>
          <a:sx n="111" d="100"/>
          <a:sy n="111" d="100"/>
        </p:scale>
        <p:origin x="63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5158bb8e3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g5158bb8e34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38" name="Google Shape;138;g5158bb8e34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5918afcb05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g5918afcb05_0_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g5918afcb05_0_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8ed3b918f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g58ed3b918f_0_2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50" name="Google Shape;150;g58ed3b918f_0_2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59c09cbc86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g59c09cbc86_2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56" name="Google Shape;156;g59c09cbc86_2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918afcb0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g5918afcb05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62" name="Google Shape;162;g5918afcb05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9c09cbc8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g59c09cbc86_1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68" name="Google Shape;168;g59c09cbc86_1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918afcb0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g5918afcb05_0_1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74" name="Google Shape;174;g5918afcb05_0_1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9c09cbc86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9" name="Google Shape;179;g59c09cbc86_1_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g59c09cbc86_1_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6d22b973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6d22b9735_0_3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6d22b9735_0_3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0392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6d1d391c2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56d1d391c2_3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program 1 should use the </a:t>
            </a:r>
            <a:r>
              <a:rPr lang="en-US" i="1"/>
              <a:t>show leds </a:t>
            </a:r>
            <a:r>
              <a:rPr lang="en-US"/>
              <a:t>block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program 2 should use the </a:t>
            </a:r>
            <a:r>
              <a:rPr lang="en-US" i="1"/>
              <a:t>show number </a:t>
            </a:r>
            <a:r>
              <a:rPr lang="en-US"/>
              <a:t>block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program 3 should use the </a:t>
            </a:r>
            <a:r>
              <a:rPr lang="en-US" i="1"/>
              <a:t>show string </a:t>
            </a:r>
            <a:r>
              <a:rPr lang="en-US"/>
              <a:t>block</a:t>
            </a:r>
            <a:endParaRPr/>
          </a:p>
        </p:txBody>
      </p:sp>
      <p:sp>
        <p:nvSpPr>
          <p:cNvPr id="114" name="Google Shape;114;g56d1d391c2_3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12272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6d1d391c2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56d1d391c2_3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program 1 should use the </a:t>
            </a:r>
            <a:r>
              <a:rPr lang="en-US" i="1" dirty="0"/>
              <a:t>show </a:t>
            </a:r>
            <a:r>
              <a:rPr lang="en-US" i="1" dirty="0" err="1"/>
              <a:t>leds</a:t>
            </a:r>
            <a:r>
              <a:rPr lang="en-US" i="1" dirty="0"/>
              <a:t> </a:t>
            </a:r>
            <a:r>
              <a:rPr lang="en-US" dirty="0"/>
              <a:t>block</a:t>
            </a:r>
            <a:endParaRPr dirty="0"/>
          </a:p>
        </p:txBody>
      </p:sp>
      <p:sp>
        <p:nvSpPr>
          <p:cNvPr id="114" name="Google Shape;114;g56d1d391c2_3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6d1d391c2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56d1d391c2_3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program 2 should use the </a:t>
            </a:r>
            <a:r>
              <a:rPr lang="en-US" i="1" dirty="0"/>
              <a:t>show number </a:t>
            </a:r>
            <a:r>
              <a:rPr lang="en-US" dirty="0"/>
              <a:t>block</a:t>
            </a:r>
            <a:endParaRPr dirty="0"/>
          </a:p>
        </p:txBody>
      </p:sp>
      <p:sp>
        <p:nvSpPr>
          <p:cNvPr id="114" name="Google Shape;114;g56d1d391c2_3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12386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6d1d391c2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56d1d391c2_3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program 3 should use the </a:t>
            </a:r>
            <a:r>
              <a:rPr lang="en-US" i="1" dirty="0"/>
              <a:t>show string </a:t>
            </a:r>
            <a:r>
              <a:rPr lang="en-US" dirty="0"/>
              <a:t>block – play slideshow to show animated picture of text scrolling</a:t>
            </a:r>
            <a:endParaRPr dirty="0"/>
          </a:p>
        </p:txBody>
      </p:sp>
      <p:sp>
        <p:nvSpPr>
          <p:cNvPr id="114" name="Google Shape;114;g56d1d391c2_3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3598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4b1c38d769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4b1c38d769_0_8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g4b1c38d769_0_8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58f46fa8c8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g58f46fa8c8_2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26" name="Google Shape;126;g58f46fa8c8_2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58eb4da0d9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g58eb4da0d9_0_1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In addition to the </a:t>
            </a:r>
            <a:r>
              <a:rPr lang="en-US" i="1"/>
              <a:t>show leds </a:t>
            </a:r>
            <a:r>
              <a:rPr lang="en-US"/>
              <a:t>block, the pupils can also use the </a:t>
            </a:r>
            <a:r>
              <a:rPr lang="en-US" i="1"/>
              <a:t>show number </a:t>
            </a:r>
            <a:r>
              <a:rPr lang="en-US"/>
              <a:t>block to display a digit and </a:t>
            </a:r>
            <a:r>
              <a:rPr lang="en-US" i="1"/>
              <a:t>show string </a:t>
            </a:r>
            <a:r>
              <a:rPr lang="en-US"/>
              <a:t>block to scroll a word or phrase across the LEDs.</a:t>
            </a:r>
            <a:endParaRPr sz="1200" b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g58eb4da0d9_0_1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D67D53-25CC-EE4C-A627-FA037FDCD1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Tu1hTDUkYdP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f5UA870wecKd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MvKYH6dPF1Yh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Digital flashcards 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5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D780DF2-1C58-8944-BE8F-47A2F058A12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7376" y="5486673"/>
            <a:ext cx="2188112" cy="106861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/>
          <p:nvPr/>
        </p:nvSpPr>
        <p:spPr>
          <a:xfrm>
            <a:off x="688796" y="378975"/>
            <a:ext cx="11059507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Evaluating against design criteria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dirty="0">
              <a:solidFill>
                <a:schemeClr val="dk2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dk2"/>
                </a:solidFill>
                <a:highlight>
                  <a:srgbClr val="FFFFFF"/>
                </a:highlight>
                <a:latin typeface="+mj-lt"/>
                <a:ea typeface="Questrial"/>
                <a:cs typeface="Questrial"/>
                <a:sym typeface="Questrial"/>
              </a:rPr>
              <a:t>Which parts of the design criteria did you successfully meet?</a:t>
            </a:r>
            <a:endParaRPr sz="3200" dirty="0">
              <a:solidFill>
                <a:schemeClr val="dk2"/>
              </a:solidFill>
              <a:highlight>
                <a:srgbClr val="FFFFFF"/>
              </a:highlight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2"/>
              </a:solidFill>
              <a:highlight>
                <a:srgbClr val="FFFFFF"/>
              </a:highlight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chemeClr val="dk2"/>
                </a:solidFill>
                <a:highlight>
                  <a:srgbClr val="FFFFFF"/>
                </a:highlight>
                <a:latin typeface="+mj-lt"/>
                <a:ea typeface="Questrial"/>
                <a:cs typeface="Questrial"/>
                <a:sym typeface="Questrial"/>
              </a:rPr>
              <a:t>Represent at least four numbers between 1-10</a:t>
            </a:r>
            <a:endParaRPr sz="3200" dirty="0">
              <a:solidFill>
                <a:schemeClr val="dk2"/>
              </a:solidFill>
              <a:highlight>
                <a:srgbClr val="FFFFFF"/>
              </a:highlight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chemeClr val="dk2"/>
                </a:solidFill>
                <a:highlight>
                  <a:srgbClr val="FFFFFF"/>
                </a:highlight>
                <a:latin typeface="+mj-lt"/>
                <a:ea typeface="Questrial"/>
                <a:cs typeface="Questrial"/>
                <a:sym typeface="Questrial"/>
              </a:rPr>
              <a:t>Use words, digits and images to represent the numbers</a:t>
            </a:r>
            <a:endParaRPr sz="3200" dirty="0">
              <a:solidFill>
                <a:schemeClr val="dk2"/>
              </a:solidFill>
              <a:highlight>
                <a:srgbClr val="FFFFFF"/>
              </a:highlight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chemeClr val="dk2"/>
                </a:solidFill>
                <a:highlight>
                  <a:srgbClr val="FFFFFF"/>
                </a:highlight>
                <a:latin typeface="+mj-lt"/>
                <a:ea typeface="Questrial"/>
                <a:cs typeface="Questrial"/>
                <a:sym typeface="Questrial"/>
              </a:rPr>
              <a:t>Allow appropriate time to think and respond</a:t>
            </a:r>
            <a:endParaRPr sz="3200" dirty="0">
              <a:solidFill>
                <a:schemeClr val="dk2"/>
              </a:solidFill>
              <a:highlight>
                <a:srgbClr val="FFFFFF"/>
              </a:highlight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chemeClr val="dk2"/>
                </a:solidFill>
                <a:highlight>
                  <a:srgbClr val="FFFFFF"/>
                </a:highlight>
                <a:latin typeface="+mj-lt"/>
                <a:ea typeface="Questrial"/>
                <a:cs typeface="Questrial"/>
                <a:sym typeface="Questrial"/>
              </a:rPr>
              <a:t>Let the user know they have finished</a:t>
            </a:r>
            <a:endParaRPr sz="4000" dirty="0">
              <a:solidFill>
                <a:schemeClr val="dk2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follow an algorithm to create a digital number flashcard.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and debug a program.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evaluate a program against design criteria.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Sequencing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is sequencing?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have you made use of sequence in this unit?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Logical reasoning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is logical reasoning?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have you made use of logical reasoning in this unit?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5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Patterns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are patterns?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have you made use of patterns in this unit?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Abstraction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is abstraction?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have you made use of abstraction in this unit?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Debugging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is debugging?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have you made use of debugging in this unit?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follow an algorithm accurately to create a digital number flashcard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and debug a program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evaluate a program against design criteria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>
              <a:lnSpc>
                <a:spcPct val="106650"/>
              </a:lnSpc>
            </a:pPr>
            <a:r>
              <a:rPr lang="en-GB" sz="4000" b="1" dirty="0"/>
              <a:t>Licensing information:</a:t>
            </a:r>
          </a:p>
          <a:p>
            <a:pPr lvl="0">
              <a:lnSpc>
                <a:spcPct val="106650"/>
              </a:lnSpc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r>
              <a:rPr lang="en-GB" sz="3200" dirty="0"/>
              <a:t>Published by the Micro:bit Educational Foundation </a:t>
            </a:r>
            <a:r>
              <a:rPr lang="en-GB" sz="3200" dirty="0">
                <a:hlinkClick r:id="rId3"/>
              </a:rPr>
              <a:t>microbit.org</a:t>
            </a:r>
            <a:r>
              <a:rPr lang="en-GB" sz="3200" dirty="0"/>
              <a:t> under the following Creative Commons licence:</a:t>
            </a:r>
            <a:br>
              <a:rPr lang="en-GB" sz="3200" dirty="0"/>
            </a:br>
            <a:endParaRPr lang="en-GB" sz="3200" dirty="0"/>
          </a:p>
          <a:p>
            <a:r>
              <a:rPr lang="en-GB" sz="3200" dirty="0"/>
              <a:t>Attribution-</a:t>
            </a:r>
            <a:r>
              <a:rPr lang="en-GB" sz="3200" dirty="0" err="1"/>
              <a:t>ShareAlike</a:t>
            </a:r>
            <a:r>
              <a:rPr lang="en-GB" sz="3200" dirty="0"/>
              <a:t> 4.0 International (CC BY-SA 4.0)</a:t>
            </a:r>
            <a:br>
              <a:rPr lang="en-GB" sz="3200" dirty="0"/>
            </a:br>
            <a:r>
              <a:rPr lang="en-GB" sz="3200" u="sng" dirty="0">
                <a:hlinkClick r:id="rId4"/>
              </a:rPr>
              <a:t>https://creativecommons.org/licenses/by-sa/4.0/</a:t>
            </a:r>
            <a:r>
              <a:rPr lang="en-GB" sz="3200" dirty="0"/>
              <a:t>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770907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follow an algorithm accurately to create a digital number flashcard.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and debug a program.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evaluate a program against design criteria.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Copy my image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ways to control the LEDs did we find last lesson through tinkering?</a:t>
            </a: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445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4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 the </a:t>
            </a:r>
            <a:r>
              <a:rPr lang="en-US" sz="3400" dirty="0" err="1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MakeCode</a:t>
            </a: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editor to program the same output as shown. Have you used the most effective program?</a:t>
            </a: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rgbClr val="505555"/>
              </a:solidFill>
              <a:latin typeface="+mj-lt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494389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272107" y="375984"/>
            <a:ext cx="4450362" cy="5816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Copy my image 1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445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4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 the </a:t>
            </a:r>
            <a:r>
              <a:rPr lang="en-US" sz="3400" dirty="0" err="1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MakeCode</a:t>
            </a: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editor to program the same output as shown.</a:t>
            </a:r>
          </a:p>
          <a:p>
            <a:pPr marL="457200" marR="0" lvl="0" indent="-4445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4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Have you used the most effective program?</a:t>
            </a:r>
          </a:p>
          <a:p>
            <a:pPr marL="457200" marR="0" lvl="0" indent="-4445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400"/>
              <a:buFont typeface="Questrial"/>
              <a:buChar char="●"/>
            </a:pPr>
            <a:endParaRPr lang="en-US"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2700" lvl="0">
              <a:buClr>
                <a:srgbClr val="505555"/>
              </a:buClr>
              <a:buSzPts val="3400"/>
            </a:pPr>
            <a:r>
              <a:rPr lang="en-US" sz="1600" u="sng" dirty="0">
                <a:solidFill>
                  <a:schemeClr val="hlink"/>
                </a:solidFill>
                <a:latin typeface="+mj-lt"/>
                <a:ea typeface="Questrial"/>
                <a:cs typeface="Questrial"/>
                <a:sym typeface="Questrial"/>
                <a:hlinkClick r:id="rId3"/>
              </a:rPr>
              <a:t>CopymyImage1</a:t>
            </a:r>
            <a:r>
              <a:rPr lang="en-US" sz="1600" u="sng" dirty="0">
                <a:solidFill>
                  <a:schemeClr val="hlink"/>
                </a:solidFill>
                <a:latin typeface="+mj-lt"/>
                <a:ea typeface="Questrial"/>
                <a:cs typeface="Questrial"/>
                <a:sym typeface="Questrial"/>
              </a:rPr>
              <a:t> project</a:t>
            </a:r>
            <a:endParaRPr sz="1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rgbClr val="505555"/>
              </a:solidFill>
              <a:latin typeface="+mj-lt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44B7E552-845A-A54D-803A-57D00EF0DA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59368" y="261619"/>
            <a:ext cx="7518400" cy="6045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272106" y="375984"/>
            <a:ext cx="4427215" cy="5816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Copy my image 2</a:t>
            </a:r>
            <a:endParaRPr sz="4000" b="1" dirty="0">
              <a:solidFill>
                <a:schemeClr val="dk1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-4445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4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Use the </a:t>
            </a:r>
            <a:r>
              <a:rPr lang="en-US" sz="3400" dirty="0" err="1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MakeCode</a:t>
            </a:r>
            <a:r>
              <a:rPr lang="en-US" sz="34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 editor to program the same output as shown.</a:t>
            </a:r>
          </a:p>
          <a:p>
            <a:pPr marL="457200" marR="0" lvl="0" indent="-4445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4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Have you used the most effective program?</a:t>
            </a:r>
          </a:p>
          <a:p>
            <a:pPr marL="457200" marR="0" lvl="0" indent="-4445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400"/>
              <a:buFont typeface="Questrial"/>
              <a:buChar char="●"/>
            </a:pPr>
            <a:endParaRPr lang="en-US" sz="34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12700" lvl="0">
              <a:buClr>
                <a:srgbClr val="505555"/>
              </a:buClr>
              <a:buSzPts val="3400"/>
            </a:pPr>
            <a:r>
              <a:rPr lang="en-US" sz="1600" u="sng" dirty="0">
                <a:solidFill>
                  <a:schemeClr val="hlink"/>
                </a:solidFill>
                <a:latin typeface="+mn-lt"/>
                <a:ea typeface="Questrial"/>
                <a:cs typeface="Questrial"/>
                <a:sym typeface="Questrial"/>
                <a:hlinkClick r:id="rId3"/>
              </a:rPr>
              <a:t>CopymyImage2</a:t>
            </a:r>
            <a:r>
              <a:rPr lang="en-US" sz="1600" u="sng" dirty="0">
                <a:solidFill>
                  <a:schemeClr val="hlink"/>
                </a:solidFill>
                <a:latin typeface="+mn-lt"/>
                <a:ea typeface="Questrial"/>
                <a:cs typeface="Questrial"/>
                <a:sym typeface="Questrial"/>
              </a:rPr>
              <a:t> project</a:t>
            </a:r>
            <a:endParaRPr sz="16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40371A93-5DDC-0E44-B509-48E3F080BD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59368" y="261619"/>
            <a:ext cx="7518400" cy="604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946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283681" y="375984"/>
            <a:ext cx="4638597" cy="5816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Copy my image 3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445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4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 the </a:t>
            </a:r>
            <a:r>
              <a:rPr lang="en-US" sz="3400" dirty="0" err="1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MakeCode</a:t>
            </a: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editor to program the same output as shown.</a:t>
            </a:r>
          </a:p>
          <a:p>
            <a:pPr marL="457200" marR="0" lvl="0" indent="-4445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4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Have you used the most effective program?</a:t>
            </a: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rgbClr val="505555"/>
              </a:solidFill>
              <a:latin typeface="+mj-lt"/>
            </a:endParaRPr>
          </a:p>
          <a:p>
            <a:pPr marL="457200" lvl="0"/>
            <a:r>
              <a:rPr lang="en-US" sz="1600" u="sng" dirty="0">
                <a:solidFill>
                  <a:schemeClr val="hlink"/>
                </a:solidFill>
                <a:latin typeface="+mj-lt"/>
                <a:ea typeface="Questrial"/>
                <a:cs typeface="Questrial"/>
                <a:sym typeface="Questrial"/>
                <a:hlinkClick r:id="rId3"/>
              </a:rPr>
              <a:t>CopymyImage3</a:t>
            </a:r>
            <a:r>
              <a:rPr lang="en-US" sz="1600" u="sng" dirty="0">
                <a:solidFill>
                  <a:schemeClr val="hlink"/>
                </a:solidFill>
                <a:latin typeface="+mj-lt"/>
                <a:ea typeface="Questrial"/>
                <a:cs typeface="Questrial"/>
                <a:sym typeface="Questrial"/>
              </a:rPr>
              <a:t> project</a:t>
            </a:r>
            <a:endParaRPr sz="1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0F114F-9ADA-CF4A-9D80-C9A16822B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8579" y="607751"/>
            <a:ext cx="6560532" cy="534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415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Planning digital flashcards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Explain how we used an algorithm to plan our digital number flashcards.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Design criteria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dirty="0">
              <a:solidFill>
                <a:schemeClr val="dk2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chemeClr val="dk2"/>
                </a:solidFill>
                <a:highlight>
                  <a:srgbClr val="FFFFFF"/>
                </a:highlight>
                <a:latin typeface="+mj-lt"/>
                <a:ea typeface="Questrial"/>
                <a:cs typeface="Questrial"/>
                <a:sym typeface="Questrial"/>
              </a:rPr>
              <a:t>Represent at least four numbers between 1-10</a:t>
            </a:r>
            <a:endParaRPr sz="3200" dirty="0">
              <a:solidFill>
                <a:schemeClr val="dk2"/>
              </a:solidFill>
              <a:highlight>
                <a:srgbClr val="FFFFFF"/>
              </a:highlight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chemeClr val="dk2"/>
                </a:solidFill>
                <a:highlight>
                  <a:srgbClr val="FFFFFF"/>
                </a:highlight>
                <a:latin typeface="+mj-lt"/>
                <a:ea typeface="Questrial"/>
                <a:cs typeface="Questrial"/>
                <a:sym typeface="Questrial"/>
              </a:rPr>
              <a:t>Use word, digits and images to represent the numbers</a:t>
            </a:r>
            <a:endParaRPr sz="3200" dirty="0">
              <a:solidFill>
                <a:schemeClr val="dk2"/>
              </a:solidFill>
              <a:highlight>
                <a:srgbClr val="FFFFFF"/>
              </a:highlight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chemeClr val="dk2"/>
                </a:solidFill>
                <a:highlight>
                  <a:srgbClr val="FFFFFF"/>
                </a:highlight>
                <a:latin typeface="+mj-lt"/>
                <a:ea typeface="Questrial"/>
                <a:cs typeface="Questrial"/>
                <a:sym typeface="Questrial"/>
              </a:rPr>
              <a:t>Allow appropriate time to think and respond</a:t>
            </a:r>
            <a:endParaRPr sz="3200" dirty="0">
              <a:solidFill>
                <a:schemeClr val="dk2"/>
              </a:solidFill>
              <a:highlight>
                <a:srgbClr val="FFFFFF"/>
              </a:highlight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chemeClr val="dk2"/>
                </a:solidFill>
                <a:highlight>
                  <a:srgbClr val="FFFFFF"/>
                </a:highlight>
                <a:latin typeface="+mj-lt"/>
                <a:ea typeface="Questrial"/>
                <a:cs typeface="Questrial"/>
                <a:sym typeface="Questrial"/>
              </a:rPr>
              <a:t>Let the user know they have finished</a:t>
            </a:r>
            <a:endParaRPr sz="4000" dirty="0">
              <a:solidFill>
                <a:schemeClr val="dk2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Debugging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 the simulator to test your program regularly.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If you find a problem try and fix it.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Once you are happy with your program, transfer it to your micro:bit.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555</Words>
  <Application>Microsoft Macintosh PowerPoint</Application>
  <PresentationFormat>Widescreen</PresentationFormat>
  <Paragraphs>153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7</cp:revision>
  <dcterms:modified xsi:type="dcterms:W3CDTF">2019-09-26T12:41:40Z</dcterms:modified>
</cp:coreProperties>
</file>