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661" r:id="rId1"/>
  </p:sldMasterIdLst>
  <p:notesMasterIdLst>
    <p:notesMasterId r:id="rId12"/>
  </p:notesMasterIdLst>
  <p:sldIdLst>
    <p:sldId id="256" r:id="rId2"/>
    <p:sldId id="257" r:id="rId3"/>
    <p:sldId id="278" r:id="rId4"/>
    <p:sldId id="279" r:id="rId5"/>
    <p:sldId id="280" r:id="rId6"/>
    <p:sldId id="281" r:id="rId7"/>
    <p:sldId id="284" r:id="rId8"/>
    <p:sldId id="282" r:id="rId9"/>
    <p:sldId id="283" r:id="rId10"/>
    <p:sldId id="277" r:id="rId1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1758030-3F2C-484A-B40E-17ACCCEAF240}">
  <a:tblStyle styleId="{11758030-3F2C-484A-B40E-17ACCCEAF24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snapToObjects="1">
      <p:cViewPr varScale="1">
        <p:scale>
          <a:sx n="104" d="100"/>
          <a:sy n="104" d="100"/>
        </p:scale>
        <p:origin x="232" y="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creativecommons.org/licenses/by-sa/3.0/deed.en"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992665" y="3228896"/>
            <a:ext cx="7941310" cy="3058954"/>
          </a:xfrm>
          <a:prstGeom prst="rect">
            <a:avLst/>
          </a:prstGeom>
          <a:noFill/>
          <a:ln>
            <a:noFill/>
          </a:ln>
        </p:spPr>
        <p:txBody>
          <a:bodyPr spcFirstLastPara="1" wrap="square" lIns="93025" tIns="46500" rIns="93025" bIns="46500" anchor="t" anchorCtr="0">
            <a:noAutofit/>
          </a:bodyPr>
          <a:lstStyle/>
          <a:p>
            <a:pPr marL="0" lvl="0" indent="0" algn="l" rtl="0">
              <a:lnSpc>
                <a:spcPct val="100000"/>
              </a:lnSpc>
              <a:spcBef>
                <a:spcPts val="0"/>
              </a:spcBef>
              <a:spcAft>
                <a:spcPts val="0"/>
              </a:spcAft>
              <a:buClr>
                <a:schemeClr val="dk1"/>
              </a:buClr>
              <a:buSzPts val="1200"/>
              <a:buFont typeface="Calibri"/>
              <a:buNone/>
            </a:pPr>
            <a:endParaRPr dirty="0"/>
          </a:p>
        </p:txBody>
      </p:sp>
      <p:sp>
        <p:nvSpPr>
          <p:cNvPr id="93" name="Google Shape;93;p1: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495084b5b7_0_167: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g495084b5b7_0_167: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90" name="Google Shape;190;g495084b5b7_0_167: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10</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01226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a:t>
            </a:fld>
            <a:endParaRPr sz="1200" b="0" i="0" u="none" strike="noStrike" cap="none" dirty="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81591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31677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5</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4240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6</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470926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6851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sz="1200" b="0" i="0" u="none" strike="noStrike" cap="none" dirty="0">
                <a:solidFill>
                  <a:schemeClr val="dk1"/>
                </a:solidFill>
                <a:latin typeface="Calibri"/>
                <a:ea typeface="Calibri"/>
                <a:cs typeface="Calibri"/>
                <a:sym typeface="Calibri"/>
              </a:rPr>
              <a:t>https://</a:t>
            </a:r>
            <a:r>
              <a:rPr lang="en-GB" sz="1200" b="0" i="0" u="none" strike="noStrike" cap="none" dirty="0" err="1">
                <a:solidFill>
                  <a:schemeClr val="dk1"/>
                </a:solidFill>
                <a:latin typeface="Calibri"/>
                <a:ea typeface="Calibri"/>
                <a:cs typeface="Calibri"/>
                <a:sym typeface="Calibri"/>
              </a:rPr>
              <a:t>commons.wikimedia.org</a:t>
            </a:r>
            <a:r>
              <a:rPr lang="en-GB" sz="1200" b="0" i="0" u="none" strike="noStrike" cap="none" dirty="0">
                <a:solidFill>
                  <a:schemeClr val="dk1"/>
                </a:solidFill>
                <a:latin typeface="Calibri"/>
                <a:ea typeface="Calibri"/>
                <a:cs typeface="Calibri"/>
                <a:sym typeface="Calibri"/>
              </a:rPr>
              <a:t>/wiki/</a:t>
            </a:r>
            <a:r>
              <a:rPr lang="en-GB" sz="1200" b="0" i="0" u="none" strike="noStrike" cap="none" dirty="0" err="1">
                <a:solidFill>
                  <a:schemeClr val="dk1"/>
                </a:solidFill>
                <a:latin typeface="Calibri"/>
                <a:ea typeface="Calibri"/>
                <a:cs typeface="Calibri"/>
                <a:sym typeface="Calibri"/>
              </a:rPr>
              <a:t>File:Floor_plans_of_Sacred_Heart_School.jpg</a:t>
            </a:r>
            <a:r>
              <a:rPr lang="en-GB" sz="1200" b="0" i="0" u="none" strike="noStrike" cap="none" dirty="0">
                <a:solidFill>
                  <a:schemeClr val="dk1"/>
                </a:solidFill>
                <a:latin typeface="Calibri"/>
                <a:ea typeface="Calibri"/>
                <a:cs typeface="Calibri"/>
                <a:sym typeface="Calibri"/>
              </a:rPr>
              <a:t> </a:t>
            </a:r>
            <a:br>
              <a:rPr lang="en-GB" sz="1200" b="0" i="0" u="none" strike="noStrike" cap="none" dirty="0">
                <a:solidFill>
                  <a:schemeClr val="dk1"/>
                </a:solidFill>
                <a:latin typeface="Calibri"/>
                <a:ea typeface="Calibri"/>
                <a:cs typeface="Calibri"/>
                <a:sym typeface="Calibri"/>
              </a:rPr>
            </a:br>
            <a:r>
              <a:rPr lang="en-GB" sz="1200" b="0" i="0" u="none" strike="noStrike" cap="none" dirty="0">
                <a:solidFill>
                  <a:schemeClr val="dk1"/>
                </a:solidFill>
                <a:effectLst/>
                <a:latin typeface="Calibri"/>
                <a:ea typeface="Calibri"/>
                <a:cs typeface="Calibri"/>
                <a:sym typeface="Calibri"/>
              </a:rPr>
              <a:t>This file is licensed under the </a:t>
            </a:r>
            <a:r>
              <a:rPr lang="en-GB" sz="1200" b="0" i="0" u="none" strike="noStrike" cap="none" dirty="0">
                <a:solidFill>
                  <a:schemeClr val="dk1"/>
                </a:solidFill>
                <a:effectLst/>
                <a:latin typeface="Calibri"/>
                <a:ea typeface="Calibri"/>
                <a:cs typeface="Calibri"/>
                <a:sym typeface="Calibri"/>
                <a:hlinkClick r:id="rId3" tooltip="w:en:Creative Commons"/>
              </a:rPr>
              <a:t>Creative Commons</a:t>
            </a:r>
            <a:r>
              <a:rPr lang="en-GB" sz="1200" b="0" i="0" u="none" strike="noStrike" cap="none" dirty="0">
                <a:solidFill>
                  <a:schemeClr val="dk1"/>
                </a:solidFill>
                <a:effectLst/>
                <a:latin typeface="Calibri"/>
                <a:ea typeface="Calibri"/>
                <a:cs typeface="Calibri"/>
                <a:sym typeface="Calibri"/>
              </a:rPr>
              <a:t> </a:t>
            </a:r>
            <a:r>
              <a:rPr lang="en-GB" sz="1200" b="0" i="0" u="none" strike="noStrike" cap="none" dirty="0">
                <a:solidFill>
                  <a:schemeClr val="dk1"/>
                </a:solidFill>
                <a:effectLst/>
                <a:latin typeface="Calibri"/>
                <a:ea typeface="Calibri"/>
                <a:cs typeface="Calibri"/>
                <a:sym typeface="Calibri"/>
                <a:hlinkClick r:id="rId4"/>
              </a:rPr>
              <a:t>Attribution-Share Alike 3.0 Unported</a:t>
            </a:r>
            <a:r>
              <a:rPr lang="en-GB" sz="1200" b="0" i="0" u="none" strike="noStrike" cap="none" dirty="0">
                <a:solidFill>
                  <a:schemeClr val="dk1"/>
                </a:solidFill>
                <a:effectLst/>
                <a:latin typeface="Calibri"/>
                <a:ea typeface="Calibri"/>
                <a:cs typeface="Calibri"/>
                <a:sym typeface="Calibri"/>
              </a:rPr>
              <a:t> license.</a:t>
            </a: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22219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2697163" y="509588"/>
            <a:ext cx="4532312" cy="25495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992665" y="3228896"/>
            <a:ext cx="7941300" cy="3059100"/>
          </a:xfrm>
          <a:prstGeom prst="rect">
            <a:avLst/>
          </a:prstGeom>
          <a:noFill/>
          <a:ln>
            <a:noFill/>
          </a:ln>
        </p:spPr>
        <p:txBody>
          <a:bodyPr spcFirstLastPara="1" wrap="square" lIns="93025" tIns="46500" rIns="93025" bIns="465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08" name="Google Shape;108;p2:notes"/>
          <p:cNvSpPr txBox="1">
            <a:spLocks noGrp="1"/>
          </p:cNvSpPr>
          <p:nvPr>
            <p:ph type="sldNum" idx="12"/>
          </p:nvPr>
        </p:nvSpPr>
        <p:spPr>
          <a:xfrm>
            <a:off x="5622800" y="6456612"/>
            <a:ext cx="4301400" cy="339900"/>
          </a:xfrm>
          <a:prstGeom prst="rect">
            <a:avLst/>
          </a:prstGeom>
          <a:noFill/>
          <a:ln>
            <a:noFill/>
          </a:ln>
        </p:spPr>
        <p:txBody>
          <a:bodyPr spcFirstLastPara="1" wrap="square" lIns="93025" tIns="46500" rIns="93025" bIns="46500" anchor="b" anchorCtr="0">
            <a:noAutofit/>
          </a:bodyPr>
          <a:lstStyle/>
          <a:p>
            <a:pPr marL="0" marR="0" lvl="0" indent="0" algn="r" rtl="0">
              <a:lnSpc>
                <a:spcPct val="100000"/>
              </a:lnSpc>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79807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rge quote">
  <p:cSld name="Large quote">
    <p:bg>
      <p:bgPr>
        <a:solidFill>
          <a:srgbClr val="00C800"/>
        </a:solid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body" idx="1"/>
          </p:nvPr>
        </p:nvSpPr>
        <p:spPr>
          <a:xfrm>
            <a:off x="768000" y="2294400"/>
            <a:ext cx="10579255" cy="2294400"/>
          </a:xfrm>
          <a:prstGeom prst="rect">
            <a:avLst/>
          </a:prstGeom>
          <a:noFill/>
          <a:ln>
            <a:noFill/>
          </a:ln>
        </p:spPr>
        <p:txBody>
          <a:bodyPr spcFirstLastPara="1" wrap="square" lIns="0" tIns="0" rIns="0" bIns="0" anchor="t" anchorCtr="0">
            <a:noAutofit/>
          </a:bodyPr>
          <a:lstStyle>
            <a:lvl1pPr marL="457200" marR="0" lvl="0" indent="-228600" algn="ctr">
              <a:lnSpc>
                <a:spcPct val="103685"/>
              </a:lnSpc>
              <a:spcBef>
                <a:spcPts val="400"/>
              </a:spcBef>
              <a:spcAft>
                <a:spcPts val="0"/>
              </a:spcAft>
              <a:buClr>
                <a:srgbClr val="5EB130"/>
              </a:buClr>
              <a:buSzPts val="4104"/>
              <a:buFont typeface="Noto Sans Symbols"/>
              <a:buNone/>
              <a:defRPr sz="5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
        <p:nvSpPr>
          <p:cNvPr id="17" name="Google Shape;17;p2"/>
          <p:cNvSpPr txBox="1">
            <a:spLocks noGrp="1"/>
          </p:cNvSpPr>
          <p:nvPr>
            <p:ph type="body" idx="2"/>
          </p:nvPr>
        </p:nvSpPr>
        <p:spPr>
          <a:xfrm>
            <a:off x="2140800" y="3734400"/>
            <a:ext cx="7838341" cy="1219200"/>
          </a:xfrm>
          <a:prstGeom prst="rect">
            <a:avLst/>
          </a:prstGeom>
          <a:noFill/>
          <a:ln>
            <a:noFill/>
          </a:ln>
        </p:spPr>
        <p:txBody>
          <a:bodyPr spcFirstLastPara="1" wrap="square" lIns="0" tIns="0" rIns="0" bIns="0" anchor="t" anchorCtr="0">
            <a:noAutofit/>
          </a:bodyPr>
          <a:lstStyle>
            <a:lvl1pPr marL="457200" marR="0" lvl="0" indent="-228600" algn="ctr">
              <a:lnSpc>
                <a:spcPct val="233291"/>
              </a:lnSpc>
              <a:spcBef>
                <a:spcPts val="400"/>
              </a:spcBef>
              <a:spcAft>
                <a:spcPts val="0"/>
              </a:spcAft>
              <a:buClr>
                <a:srgbClr val="5EB130"/>
              </a:buClr>
              <a:buSzPts val="1824"/>
              <a:buFont typeface="Noto Sans Symbols"/>
              <a:buNone/>
              <a:defRPr sz="2400" b="0" i="0" u="none" strike="noStrike" cap="none">
                <a:solidFill>
                  <a:schemeClr val="lt1"/>
                </a:solidFill>
                <a:latin typeface="Cabin"/>
                <a:ea typeface="Cabin"/>
                <a:cs typeface="Cabin"/>
                <a:sym typeface="Cabin"/>
              </a:defRPr>
            </a:lvl1pPr>
            <a:lvl2pPr marL="914400" marR="0" lvl="1"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2pPr>
            <a:lvl3pPr marL="1371600" marR="0" lvl="2"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3pPr>
            <a:lvl4pPr marL="1828800" marR="0" lvl="3" indent="-325119" algn="l">
              <a:lnSpc>
                <a:spcPct val="100000"/>
              </a:lnSpc>
              <a:spcBef>
                <a:spcPts val="2100"/>
              </a:spcBef>
              <a:spcAft>
                <a:spcPts val="0"/>
              </a:spcAft>
              <a:buClr>
                <a:srgbClr val="5EB130"/>
              </a:buClr>
              <a:buSzPts val="1520"/>
              <a:buFont typeface="Noto Sans Symbols"/>
              <a:buChar char="▪"/>
              <a:defRPr sz="2000" b="0" i="0" u="none" strike="noStrike" cap="none">
                <a:solidFill>
                  <a:schemeClr val="lt2"/>
                </a:solidFill>
                <a:latin typeface="Questrial"/>
                <a:ea typeface="Questrial"/>
                <a:cs typeface="Questrial"/>
                <a:sym typeface="Questrial"/>
              </a:defRPr>
            </a:lvl4pPr>
            <a:lvl5pPr marL="2286000" marR="0" lvl="4" indent="-383032" algn="l">
              <a:lnSpc>
                <a:spcPct val="108312"/>
              </a:lnSpc>
              <a:spcBef>
                <a:spcPts val="2100"/>
              </a:spcBef>
              <a:spcAft>
                <a:spcPts val="0"/>
              </a:spcAft>
              <a:buClr>
                <a:schemeClr val="lt2"/>
              </a:buClr>
              <a:buSzPts val="2432"/>
              <a:buFont typeface="Cabin"/>
              <a:buAutoNum type="arabicPeriod"/>
              <a:defRPr sz="3200" b="0" i="0" u="none" strike="noStrike" cap="none">
                <a:solidFill>
                  <a:schemeClr val="lt2"/>
                </a:solidFill>
                <a:latin typeface="Cabin"/>
                <a:ea typeface="Cabin"/>
                <a:cs typeface="Cabin"/>
                <a:sym typeface="Cabin"/>
              </a:defRPr>
            </a:lvl5pPr>
            <a:lvl6pPr marL="2743200" marR="0" lvl="5"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L="3200400" marR="0" lvl="6"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L="3657600" marR="0" lvl="7" indent="-400050" algn="l">
              <a:lnSpc>
                <a:spcPct val="90000"/>
              </a:lnSpc>
              <a:spcBef>
                <a:spcPts val="210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L="4114800" marR="0" lvl="8" indent="-400050" algn="l">
              <a:lnSpc>
                <a:spcPct val="90000"/>
              </a:lnSpc>
              <a:spcBef>
                <a:spcPts val="2100"/>
              </a:spcBef>
              <a:spcAft>
                <a:spcPts val="210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2"/>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6" name="Google Shape;76;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full image">
  <p:cSld name="full image">
    <p:spTree>
      <p:nvGrpSpPr>
        <p:cNvPr id="1" name="Shape 18"/>
        <p:cNvGrpSpPr/>
        <p:nvPr/>
      </p:nvGrpSpPr>
      <p:grpSpPr>
        <a:xfrm>
          <a:off x="0" y="0"/>
          <a:ext cx="0" cy="0"/>
          <a:chOff x="0" y="0"/>
          <a:chExt cx="0" cy="0"/>
        </a:xfrm>
      </p:grpSpPr>
      <p:sp>
        <p:nvSpPr>
          <p:cNvPr id="19" name="Google Shape;19;p3"/>
          <p:cNvSpPr>
            <a:spLocks noGrp="1"/>
          </p:cNvSpPr>
          <p:nvPr>
            <p:ph type="pic" idx="2"/>
          </p:nvPr>
        </p:nvSpPr>
        <p:spPr>
          <a:xfrm>
            <a:off x="0" y="120868"/>
            <a:ext cx="12191875" cy="6866400"/>
          </a:xfrm>
          <a:prstGeom prst="rect">
            <a:avLst/>
          </a:prstGeom>
          <a:noFill/>
          <a:ln>
            <a:noFill/>
          </a:ln>
        </p:spPr>
        <p:txBody>
          <a:bodyPr spcFirstLastPara="1" wrap="square" lIns="0" tIns="0" rIns="0" bIns="0" anchor="t" anchorCtr="0">
            <a:noAutofit/>
          </a:bodyPr>
          <a:lstStyle>
            <a:lvl1pPr marR="0" lvl="0" algn="l" rtl="0">
              <a:lnSpc>
                <a:spcPct val="100000"/>
              </a:lnSpc>
              <a:spcBef>
                <a:spcPts val="400"/>
              </a:spcBef>
              <a:spcAft>
                <a:spcPts val="0"/>
              </a:spcAft>
              <a:buClr>
                <a:srgbClr val="5EB130"/>
              </a:buClr>
              <a:buSzPts val="1824"/>
              <a:buFont typeface="Noto Sans Symbols"/>
              <a:buChar char="▪"/>
              <a:defRPr sz="2400" b="0" i="0" u="none" strike="noStrike" cap="none">
                <a:solidFill>
                  <a:schemeClr val="dk2"/>
                </a:solidFill>
                <a:latin typeface="Arial" panose="020B0604020202020204" pitchFamily="34" charset="0"/>
                <a:ea typeface="Arial" panose="020B0604020202020204" pitchFamily="34" charset="0"/>
                <a:cs typeface="Arial" panose="020B0604020202020204" pitchFamily="34" charset="0"/>
                <a:sym typeface="Questrial"/>
              </a:defRPr>
            </a:lvl1pPr>
            <a:lvl2pPr marR="0" lvl="1"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2pPr>
            <a:lvl3pPr marR="0" lvl="2"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3pPr>
            <a:lvl4pPr marR="0" lvl="3" algn="l" rtl="0">
              <a:lnSpc>
                <a:spcPct val="100000"/>
              </a:lnSpc>
              <a:spcBef>
                <a:spcPts val="400"/>
              </a:spcBef>
              <a:spcAft>
                <a:spcPts val="0"/>
              </a:spcAft>
              <a:buClr>
                <a:srgbClr val="5EB130"/>
              </a:buClr>
              <a:buSzPts val="1520"/>
              <a:buFont typeface="Noto Sans Symbols"/>
              <a:buChar char="▪"/>
              <a:defRPr sz="2000" b="0" i="0" u="none" strike="noStrike" cap="none">
                <a:solidFill>
                  <a:schemeClr val="dk2"/>
                </a:solidFill>
                <a:latin typeface="Questrial"/>
                <a:ea typeface="Questrial"/>
                <a:cs typeface="Questrial"/>
                <a:sym typeface="Questrial"/>
              </a:defRPr>
            </a:lvl4pPr>
            <a:lvl5pPr marR="0" lvl="4" algn="l" rtl="0">
              <a:lnSpc>
                <a:spcPct val="108312"/>
              </a:lnSpc>
              <a:spcBef>
                <a:spcPts val="0"/>
              </a:spcBef>
              <a:spcAft>
                <a:spcPts val="0"/>
              </a:spcAft>
              <a:buClr>
                <a:schemeClr val="dk1"/>
              </a:buClr>
              <a:buSzPts val="2432"/>
              <a:buFont typeface="Cabin"/>
              <a:buAutoNum type="arabicPeriod"/>
              <a:defRPr sz="3200" b="0" i="0" u="none" strike="noStrike" cap="none">
                <a:solidFill>
                  <a:schemeClr val="dk1"/>
                </a:solidFill>
                <a:latin typeface="Cabin"/>
                <a:ea typeface="Cabin"/>
                <a:cs typeface="Cabin"/>
                <a:sym typeface="Cabin"/>
              </a:defRPr>
            </a:lvl5pPr>
            <a:lvl6pPr marR="0" lvl="5"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6pPr>
            <a:lvl7pPr marR="0" lvl="6"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7pPr>
            <a:lvl8pPr marR="0" lvl="7"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8pPr>
            <a:lvl9pPr marR="0" lvl="8" algn="l" rtl="0">
              <a:lnSpc>
                <a:spcPct val="90000"/>
              </a:lnSpc>
              <a:spcBef>
                <a:spcPts val="540"/>
              </a:spcBef>
              <a:spcAft>
                <a:spcPts val="0"/>
              </a:spcAft>
              <a:buClr>
                <a:schemeClr val="dk1"/>
              </a:buClr>
              <a:buSzPts val="2700"/>
              <a:buFont typeface="Arial"/>
              <a:buChar char="•"/>
              <a:defRPr sz="2700" b="0" i="0" u="none" strike="noStrike" cap="none">
                <a:solidFill>
                  <a:schemeClr val="dk1"/>
                </a:solidFill>
                <a:latin typeface="Cabin"/>
                <a:ea typeface="Cabin"/>
                <a:cs typeface="Cabin"/>
                <a:sym typeface="Cabin"/>
              </a:defRPr>
            </a:lvl9pPr>
          </a:lstStyle>
          <a:p>
            <a:endParaRPr dirty="0"/>
          </a:p>
        </p:txBody>
      </p:sp>
      <p:sp>
        <p:nvSpPr>
          <p:cNvPr id="20" name="Google Shape;20;p3"/>
          <p:cNvSpPr txBox="1">
            <a:spLocks noGrp="1"/>
          </p:cNvSpPr>
          <p:nvPr>
            <p:ph type="title"/>
          </p:nvPr>
        </p:nvSpPr>
        <p:spPr>
          <a:xfrm>
            <a:off x="824628" y="358342"/>
            <a:ext cx="10135740" cy="558600"/>
          </a:xfrm>
          <a:prstGeom prst="rect">
            <a:avLst/>
          </a:prstGeom>
          <a:noFill/>
          <a:ln>
            <a:noFill/>
          </a:ln>
        </p:spPr>
        <p:txBody>
          <a:bodyPr spcFirstLastPara="1" wrap="square" lIns="0" tIns="0" rIns="0" bIns="0" anchor="t" anchorCtr="0">
            <a:noAutofit/>
          </a:bodyPr>
          <a:lstStyle>
            <a:lvl1pPr marR="0" lvl="0" algn="l">
              <a:lnSpc>
                <a:spcPct val="106650"/>
              </a:lnSpc>
              <a:spcBef>
                <a:spcPts val="0"/>
              </a:spcBef>
              <a:spcAft>
                <a:spcPts val="0"/>
              </a:spcAft>
              <a:buClr>
                <a:srgbClr val="303333"/>
              </a:buClr>
              <a:buSzPts val="4000"/>
              <a:buFont typeface="Arial"/>
              <a:buNone/>
              <a:defRPr sz="4000" b="1" i="0" u="none" strike="noStrike" cap="none">
                <a:solidFill>
                  <a:srgbClr val="303333"/>
                </a:solidFill>
                <a:latin typeface="Arial"/>
                <a:ea typeface="Arial"/>
                <a:cs typeface="Arial"/>
                <a:sym typeface="Arial"/>
              </a:defRPr>
            </a:lvl1pPr>
            <a:lvl2pPr lvl="1" algn="l">
              <a:lnSpc>
                <a:spcPct val="100000"/>
              </a:lnSpc>
              <a:spcBef>
                <a:spcPts val="0"/>
              </a:spcBef>
              <a:spcAft>
                <a:spcPts val="0"/>
              </a:spcAft>
              <a:buSzPts val="3700"/>
              <a:buNone/>
              <a:defRPr sz="1800"/>
            </a:lvl2pPr>
            <a:lvl3pPr lvl="2" algn="l">
              <a:lnSpc>
                <a:spcPct val="100000"/>
              </a:lnSpc>
              <a:spcBef>
                <a:spcPts val="0"/>
              </a:spcBef>
              <a:spcAft>
                <a:spcPts val="0"/>
              </a:spcAft>
              <a:buSzPts val="3700"/>
              <a:buNone/>
              <a:defRPr sz="1800"/>
            </a:lvl3pPr>
            <a:lvl4pPr lvl="3" algn="l">
              <a:lnSpc>
                <a:spcPct val="100000"/>
              </a:lnSpc>
              <a:spcBef>
                <a:spcPts val="0"/>
              </a:spcBef>
              <a:spcAft>
                <a:spcPts val="0"/>
              </a:spcAft>
              <a:buSzPts val="3700"/>
              <a:buNone/>
              <a:defRPr sz="1800"/>
            </a:lvl4pPr>
            <a:lvl5pPr lvl="4" algn="l">
              <a:lnSpc>
                <a:spcPct val="100000"/>
              </a:lnSpc>
              <a:spcBef>
                <a:spcPts val="0"/>
              </a:spcBef>
              <a:spcAft>
                <a:spcPts val="0"/>
              </a:spcAft>
              <a:buSzPts val="3700"/>
              <a:buNone/>
              <a:defRPr sz="1800"/>
            </a:lvl5pPr>
            <a:lvl6pPr lvl="5" algn="l">
              <a:lnSpc>
                <a:spcPct val="100000"/>
              </a:lnSpc>
              <a:spcBef>
                <a:spcPts val="0"/>
              </a:spcBef>
              <a:spcAft>
                <a:spcPts val="0"/>
              </a:spcAft>
              <a:buSzPts val="3700"/>
              <a:buNone/>
              <a:defRPr sz="1800"/>
            </a:lvl6pPr>
            <a:lvl7pPr lvl="6" algn="l">
              <a:lnSpc>
                <a:spcPct val="100000"/>
              </a:lnSpc>
              <a:spcBef>
                <a:spcPts val="0"/>
              </a:spcBef>
              <a:spcAft>
                <a:spcPts val="0"/>
              </a:spcAft>
              <a:buSzPts val="3700"/>
              <a:buNone/>
              <a:defRPr sz="1800"/>
            </a:lvl7pPr>
            <a:lvl8pPr lvl="7" algn="l">
              <a:lnSpc>
                <a:spcPct val="100000"/>
              </a:lnSpc>
              <a:spcBef>
                <a:spcPts val="0"/>
              </a:spcBef>
              <a:spcAft>
                <a:spcPts val="0"/>
              </a:spcAft>
              <a:buSzPts val="3700"/>
              <a:buNone/>
              <a:defRPr sz="1800"/>
            </a:lvl8pPr>
            <a:lvl9pPr lvl="8" algn="l">
              <a:lnSpc>
                <a:spcPct val="100000"/>
              </a:lnSpc>
              <a:spcBef>
                <a:spcPts val="0"/>
              </a:spcBef>
              <a:spcAft>
                <a:spcPts val="0"/>
              </a:spcAft>
              <a:buSzPts val="3700"/>
              <a:buNone/>
              <a:defRPr sz="1800"/>
            </a:lvl9pPr>
          </a:lstStyle>
          <a:p>
            <a:endParaRPr/>
          </a:p>
        </p:txBody>
      </p:sp>
      <p:pic>
        <p:nvPicPr>
          <p:cNvPr id="4" name="Picture 3">
            <a:extLst>
              <a:ext uri="{FF2B5EF4-FFF2-40B4-BE49-F238E27FC236}">
                <a16:creationId xmlns:a16="http://schemas.microsoft.com/office/drawing/2014/main" id="{083D4C29-1314-FB40-A64F-9E1D27AC98D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51039" y="6084464"/>
            <a:ext cx="1092200" cy="533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5" name="Google Shape;25;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2" name="Google Shape;52;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1"/>
        <p:cNvGrpSpPr/>
        <p:nvPr/>
      </p:nvGrpSpPr>
      <p:grpSpPr>
        <a:xfrm>
          <a:off x="0" y="0"/>
          <a:ext cx="0" cy="0"/>
          <a:chOff x="0" y="0"/>
          <a:chExt cx="0" cy="0"/>
        </a:xfrm>
      </p:grpSpPr>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icrobit.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cBxN9E5f7pc?feature=oembed" TargetMode="External"/><Relationship Id="rId5" Type="http://schemas.openxmlformats.org/officeDocument/2006/relationships/image" Target="../media/image3.jpeg"/><Relationship Id="rId4" Type="http://schemas.openxmlformats.org/officeDocument/2006/relationships/hyperlink" Target="https://microbit.org/projects/do-your-bit/global-goals/introducing-the-global-goals/"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2oGKKAMjRfQ?feature=oembed" TargetMode="Externa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s://microbit.org/projects/do-your-bit/global-goals/climate-actio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5"/>
          <p:cNvSpPr/>
          <p:nvPr/>
        </p:nvSpPr>
        <p:spPr>
          <a:xfrm>
            <a:off x="528830" y="2787849"/>
            <a:ext cx="11134337" cy="34778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8000"/>
              <a:buFont typeface="Arial"/>
              <a:buNone/>
            </a:pPr>
            <a:r>
              <a:rPr lang="en-GB" sz="8000" b="1" dirty="0">
                <a:solidFill>
                  <a:schemeClr val="lt1"/>
                </a:solidFill>
                <a:latin typeface="+mj-lt"/>
                <a:sym typeface="Questrial"/>
              </a:rPr>
              <a:t>Energy awareness</a:t>
            </a:r>
            <a:endParaRPr sz="1400" b="1" i="0" u="none" strike="noStrike" cap="none" dirty="0">
              <a:solidFill>
                <a:srgbClr val="000000"/>
              </a:solidFill>
              <a:latin typeface="+mj-lt"/>
              <a:ea typeface="Arial"/>
              <a:cs typeface="Arial"/>
              <a:sym typeface="Arial"/>
            </a:endParaRPr>
          </a:p>
          <a:p>
            <a:pPr marL="0" marR="0" lvl="0" indent="0" algn="ctr" rtl="0">
              <a:lnSpc>
                <a:spcPct val="100000"/>
              </a:lnSpc>
              <a:spcBef>
                <a:spcPts val="0"/>
              </a:spcBef>
              <a:spcAft>
                <a:spcPts val="0"/>
              </a:spcAft>
              <a:buClr>
                <a:srgbClr val="000000"/>
              </a:buClr>
              <a:buSzPts val="6000"/>
              <a:buFont typeface="Arial"/>
              <a:buNone/>
            </a:pPr>
            <a:r>
              <a:rPr lang="en-US" sz="6000" u="none" strike="noStrike" cap="none" dirty="0">
                <a:solidFill>
                  <a:schemeClr val="lt1"/>
                </a:solidFill>
                <a:latin typeface="+mj-lt"/>
                <a:ea typeface="Questrial"/>
                <a:cs typeface="Arial" panose="020B0604020202020204" pitchFamily="34" charset="0"/>
                <a:sym typeface="Questrial"/>
              </a:rPr>
              <a:t>Lesson 1</a:t>
            </a:r>
            <a:r>
              <a:rPr lang="en-US" sz="6000" dirty="0">
                <a:solidFill>
                  <a:schemeClr val="lt1"/>
                </a:solidFill>
                <a:latin typeface="+mj-lt"/>
                <a:ea typeface="Questrial"/>
                <a:cs typeface="Arial" panose="020B0604020202020204" pitchFamily="34" charset="0"/>
                <a:sym typeface="Questrial"/>
              </a:rPr>
              <a:t> – Energy around us</a:t>
            </a:r>
            <a:endParaRPr sz="4400" b="0" i="0" u="none" strike="noStrike" cap="none" dirty="0">
              <a:solidFill>
                <a:schemeClr val="lt1"/>
              </a:solidFill>
              <a:latin typeface="+mj-lt"/>
              <a:ea typeface="Calibri"/>
              <a:cs typeface="Calibri"/>
              <a:sym typeface="Calibri"/>
            </a:endParaRPr>
          </a:p>
          <a:p>
            <a:pPr marL="0" marR="0" lvl="0" indent="0" algn="ctr" rtl="0">
              <a:lnSpc>
                <a:spcPct val="100000"/>
              </a:lnSpc>
              <a:spcBef>
                <a:spcPts val="0"/>
              </a:spcBef>
              <a:spcAft>
                <a:spcPts val="0"/>
              </a:spcAft>
              <a:buClr>
                <a:srgbClr val="000000"/>
              </a:buClr>
              <a:buSzPts val="4400"/>
              <a:buFont typeface="Arial"/>
              <a:buNone/>
            </a:pPr>
            <a:endParaRPr sz="4400" b="0" i="0" u="none" strike="noStrike" cap="none" dirty="0">
              <a:solidFill>
                <a:schemeClr val="lt1"/>
              </a:solidFill>
              <a:latin typeface="+mj-lt"/>
              <a:ea typeface="Calibri"/>
              <a:cs typeface="Calibri"/>
              <a:sym typeface="Calibri"/>
            </a:endParaRPr>
          </a:p>
        </p:txBody>
      </p:sp>
      <p:pic>
        <p:nvPicPr>
          <p:cNvPr id="3" name="Picture 2">
            <a:extLst>
              <a:ext uri="{FF2B5EF4-FFF2-40B4-BE49-F238E27FC236}">
                <a16:creationId xmlns:a16="http://schemas.microsoft.com/office/drawing/2014/main" id="{94ADCF12-2B02-8141-981A-91DEA15BFEB4}"/>
              </a:ext>
            </a:extLst>
          </p:cNvPr>
          <p:cNvPicPr>
            <a:picLocks noChangeAspect="1"/>
          </p:cNvPicPr>
          <p:nvPr/>
        </p:nvPicPr>
        <p:blipFill>
          <a:blip r:embed="rId3"/>
          <a:stretch>
            <a:fillRect/>
          </a:stretch>
        </p:blipFill>
        <p:spPr>
          <a:xfrm>
            <a:off x="4902064" y="1084414"/>
            <a:ext cx="2387871" cy="113322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31"/>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endParaRPr sz="3200" dirty="0">
              <a:solidFill>
                <a:srgbClr val="505555"/>
              </a:solidFill>
              <a:latin typeface="Arial" panose="020B0604020202020204" pitchFamily="34" charset="0"/>
              <a:ea typeface="Questrial"/>
              <a:cs typeface="Arial" panose="020B0604020202020204" pitchFamily="34" charset="0"/>
              <a:sym typeface="Questrial"/>
            </a:endParaRPr>
          </a:p>
          <a:p>
            <a:pPr>
              <a:lnSpc>
                <a:spcPct val="106650"/>
              </a:lnSpc>
              <a:buSzPts val="1100"/>
            </a:pPr>
            <a:r>
              <a:rPr lang="en-GB" sz="4000" b="1" dirty="0">
                <a:solidFill>
                  <a:schemeClr val="dk1"/>
                </a:solidFill>
                <a:latin typeface="Arial" panose="020B0604020202020204" pitchFamily="34" charset="0"/>
                <a:cs typeface="Arial" panose="020B0604020202020204" pitchFamily="34" charset="0"/>
              </a:rPr>
              <a:t>Licensing information</a:t>
            </a:r>
          </a:p>
          <a:p>
            <a:endParaRPr lang="en-GB" sz="3200" dirty="0">
              <a:solidFill>
                <a:srgbClr val="505555"/>
              </a:solidFill>
              <a:latin typeface="Arial" panose="020B0604020202020204" pitchFamily="34" charset="0"/>
              <a:ea typeface="Questrial"/>
              <a:cs typeface="Arial" panose="020B0604020202020204" pitchFamily="34" charset="0"/>
              <a:sym typeface="Questrial"/>
            </a:endParaRPr>
          </a:p>
          <a:p>
            <a:r>
              <a:rPr lang="en-GB" sz="2000" b="1" dirty="0">
                <a:latin typeface="Arial" panose="020B0604020202020204" pitchFamily="34" charset="0"/>
                <a:cs typeface="Arial" panose="020B0604020202020204" pitchFamily="34" charset="0"/>
              </a:rPr>
              <a:t>Published by the Micro:bit Educational Foundation </a:t>
            </a:r>
            <a:r>
              <a:rPr lang="en-GB" sz="2000" b="1" u="sng" dirty="0">
                <a:latin typeface="Arial" panose="020B0604020202020204" pitchFamily="34" charset="0"/>
                <a:cs typeface="Arial" panose="020B0604020202020204" pitchFamily="34" charset="0"/>
                <a:hlinkClick r:id="rId3"/>
              </a:rPr>
              <a:t>microbit.org</a:t>
            </a:r>
            <a:endParaRPr lang="en-GB" sz="2000" b="1" u="sng" dirty="0">
              <a:latin typeface="Arial" panose="020B0604020202020204" pitchFamily="34" charset="0"/>
              <a:cs typeface="Arial" panose="020B0604020202020204" pitchFamily="34" charset="0"/>
            </a:endParaRPr>
          </a:p>
          <a:p>
            <a:br>
              <a:rPr lang="en-GB" sz="2000" dirty="0">
                <a:latin typeface="Arial" panose="020B0604020202020204" pitchFamily="34" charset="0"/>
                <a:cs typeface="Arial" panose="020B0604020202020204" pitchFamily="34" charset="0"/>
              </a:rPr>
            </a:br>
            <a:r>
              <a:rPr lang="en-GB" sz="2000" b="1" dirty="0">
                <a:latin typeface="Arial" panose="020B0604020202020204" pitchFamily="34" charset="0"/>
                <a:cs typeface="Arial" panose="020B0604020202020204" pitchFamily="34" charset="0"/>
              </a:rPr>
              <a:t>Licence</a:t>
            </a:r>
            <a:r>
              <a:rPr lang="en-GB" sz="2000" dirty="0">
                <a:latin typeface="Arial" panose="020B0604020202020204" pitchFamily="34" charset="0"/>
                <a:cs typeface="Arial" panose="020B0604020202020204" pitchFamily="34" charset="0"/>
              </a:rPr>
              <a:t>: Attribution-</a:t>
            </a:r>
            <a:r>
              <a:rPr lang="en-GB" sz="2000" dirty="0" err="1">
                <a:latin typeface="Arial" panose="020B0604020202020204" pitchFamily="34" charset="0"/>
                <a:cs typeface="Arial" panose="020B0604020202020204" pitchFamily="34" charset="0"/>
              </a:rPr>
              <a:t>ShareAlike</a:t>
            </a:r>
            <a:r>
              <a:rPr lang="en-GB" sz="2000" dirty="0">
                <a:latin typeface="Arial" panose="020B0604020202020204" pitchFamily="34" charset="0"/>
                <a:cs typeface="Arial" panose="020B0604020202020204" pitchFamily="34" charset="0"/>
              </a:rPr>
              <a:t> 4.0 International </a:t>
            </a:r>
            <a:r>
              <a:rPr lang="en-GB" sz="2000" u="sng" dirty="0">
                <a:latin typeface="Arial" panose="020B0604020202020204" pitchFamily="34" charset="0"/>
                <a:cs typeface="Arial" panose="020B0604020202020204" pitchFamily="34" charset="0"/>
                <a:hlinkClick r:id="rId4"/>
              </a:rPr>
              <a:t>(CC BY-SA 4.0)</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102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u="none" strike="noStrike" cap="none" dirty="0">
                <a:solidFill>
                  <a:schemeClr val="tx1"/>
                </a:solidFill>
                <a:latin typeface="+mj-lt"/>
                <a:ea typeface="Questrial"/>
                <a:cs typeface="Arial" panose="020B0604020202020204" pitchFamily="34" charset="0"/>
                <a:sym typeface="Questrial"/>
              </a:rPr>
              <a:t>Learning objectives:</a:t>
            </a:r>
            <a:endParaRPr sz="3200" u="none" strike="noStrike" cap="none" dirty="0">
              <a:solidFill>
                <a:schemeClr val="tx1"/>
              </a:solidFill>
              <a:latin typeface="+mj-lt"/>
              <a:ea typeface="Questrial"/>
              <a:cs typeface="Arial" panose="020B0604020202020204" pitchFamily="34" charset="0"/>
              <a:sym typeface="Questrial"/>
            </a:endParaRPr>
          </a:p>
          <a:p>
            <a:pPr marL="0" marR="0" lvl="0" indent="0" algn="l" rtl="0">
              <a:lnSpc>
                <a:spcPct val="100000"/>
              </a:lnSpc>
              <a:spcBef>
                <a:spcPts val="0"/>
              </a:spcBef>
              <a:spcAft>
                <a:spcPts val="0"/>
              </a:spcAft>
              <a:buClr>
                <a:srgbClr val="000000"/>
              </a:buClr>
              <a:buSzPts val="3200"/>
              <a:buFont typeface="Arial"/>
              <a:buNone/>
            </a:pPr>
            <a:endParaRPr sz="2800" u="none" strike="noStrike" cap="none"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latin typeface="+mj-lt"/>
                <a:ea typeface="Questrial"/>
                <a:cs typeface="Arial" panose="020B0604020202020204" pitchFamily="34" charset="0"/>
                <a:sym typeface="Questrial"/>
              </a:rPr>
              <a:t>Understand what UN Global Goal 13 (climate action) is and why it’s relevant to us</a:t>
            </a:r>
            <a:br>
              <a:rPr lang="en-US" sz="2800" dirty="0">
                <a:solidFill>
                  <a:schemeClr val="tx1"/>
                </a:solidFill>
                <a:latin typeface="+mj-lt"/>
                <a:ea typeface="Questrial"/>
                <a:cs typeface="Arial" panose="020B0604020202020204" pitchFamily="34" charset="0"/>
                <a:sym typeface="Questrial"/>
              </a:rPr>
            </a:b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latin typeface="+mj-lt"/>
                <a:ea typeface="Questrial"/>
                <a:cs typeface="Arial" panose="020B0604020202020204" pitchFamily="34" charset="0"/>
                <a:sym typeface="Questrial"/>
              </a:rPr>
              <a:t>Understand how our energy use can have an impact on climate change</a:t>
            </a:r>
          </a:p>
          <a:p>
            <a:pPr marL="457200" lvl="0" indent="-431800">
              <a:lnSpc>
                <a:spcPct val="115000"/>
              </a:lnSpc>
              <a:buClr>
                <a:srgbClr val="505555"/>
              </a:buClr>
              <a:buSzPts val="3200"/>
              <a:buFont typeface="Questrial"/>
              <a:buChar char="●"/>
            </a:pP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latin typeface="+mj-lt"/>
                <a:ea typeface="Questrial"/>
                <a:cs typeface="Arial" panose="020B0604020202020204" pitchFamily="34" charset="0"/>
                <a:sym typeface="Questrial"/>
              </a:rPr>
              <a:t>To consider and plan how we might monitor our energy use at home or at school and how awareness can drive changes in </a:t>
            </a:r>
            <a:r>
              <a:rPr lang="en-US" sz="2800" dirty="0" err="1">
                <a:solidFill>
                  <a:schemeClr val="tx1"/>
                </a:solidFill>
                <a:latin typeface="+mj-lt"/>
                <a:ea typeface="Questrial"/>
                <a:cs typeface="Arial" panose="020B0604020202020204" pitchFamily="34" charset="0"/>
                <a:sym typeface="Questrial"/>
              </a:rPr>
              <a:t>behaviour</a:t>
            </a: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endParaRPr lang="en-US" sz="2800"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endParaRPr lang="en-US" sz="3200" dirty="0">
              <a:solidFill>
                <a:schemeClr val="tx1"/>
              </a:solidFill>
              <a:latin typeface="+mj-lt"/>
              <a:ea typeface="Questrial"/>
              <a:cs typeface="Arial" panose="020B0604020202020204" pitchFamily="34" charset="0"/>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u="none" strike="noStrike" cap="none" dirty="0">
              <a:solidFill>
                <a:schemeClr val="tx1"/>
              </a:solidFill>
              <a:latin typeface="+mj-lt"/>
              <a:ea typeface="Questrial"/>
              <a:cs typeface="Arial" panose="020B0604020202020204" pitchFamily="34" charset="0"/>
              <a:sym typeface="Quest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u="none" strike="noStrike" cap="none" dirty="0">
                <a:solidFill>
                  <a:schemeClr val="dk1"/>
                </a:solidFill>
                <a:latin typeface="+mj-lt"/>
                <a:ea typeface="Questrial"/>
                <a:cs typeface="Arial" panose="020B0604020202020204" pitchFamily="34" charset="0"/>
                <a:sym typeface="Questrial"/>
              </a:rPr>
              <a:t>Introducing the Global Goals</a:t>
            </a:r>
            <a:br>
              <a:rPr lang="en-GB" sz="3200" dirty="0">
                <a:solidFill>
                  <a:srgbClr val="505555"/>
                </a:solidFill>
                <a:latin typeface="+mj-lt"/>
                <a:ea typeface="Questrial"/>
                <a:cs typeface="Arial" panose="020B0604020202020204" pitchFamily="34" charset="0"/>
                <a:sym typeface="Questrial"/>
                <a:hlinkClick r:id="rId4"/>
              </a:rPr>
            </a:br>
            <a:r>
              <a:rPr lang="en-GB" dirty="0">
                <a:solidFill>
                  <a:schemeClr val="dk1"/>
                </a:solidFill>
                <a:latin typeface="+mj-lt"/>
                <a:ea typeface="Questrial"/>
                <a:cs typeface="Arial" panose="020B0604020202020204" pitchFamily="34" charset="0"/>
                <a:sym typeface="Questrial"/>
                <a:hlinkClick r:id="rId4"/>
              </a:rPr>
              <a:t>https://microbit.org/projects/do-your-bit/global-goals/introducing-the-global-goals/</a:t>
            </a:r>
            <a:r>
              <a:rPr lang="en-GB" dirty="0">
                <a:solidFill>
                  <a:schemeClr val="dk1"/>
                </a:solidFill>
                <a:latin typeface="+mj-lt"/>
                <a:ea typeface="Questrial"/>
                <a:cs typeface="Arial" panose="020B0604020202020204" pitchFamily="34" charset="0"/>
                <a:sym typeface="Questrial"/>
              </a:rPr>
              <a:t> </a:t>
            </a:r>
            <a:endParaRPr u="none" strike="noStrike" cap="none" dirty="0">
              <a:solidFill>
                <a:schemeClr val="dk1"/>
              </a:solidFill>
              <a:latin typeface="+mj-lt"/>
              <a:ea typeface="Questrial"/>
              <a:cs typeface="Arial" panose="020B0604020202020204" pitchFamily="34" charset="0"/>
              <a:sym typeface="Questrial"/>
            </a:endParaRPr>
          </a:p>
        </p:txBody>
      </p:sp>
      <p:pic>
        <p:nvPicPr>
          <p:cNvPr id="2" name="Online Media 1" descr="The World's Largest Lesson | Global Goals">
            <a:hlinkClick r:id="" action="ppaction://media"/>
            <a:extLst>
              <a:ext uri="{FF2B5EF4-FFF2-40B4-BE49-F238E27FC236}">
                <a16:creationId xmlns:a16="http://schemas.microsoft.com/office/drawing/2014/main" id="{425AFFB2-BD49-5749-832F-0BA3571F1D96}"/>
              </a:ext>
            </a:extLst>
          </p:cNvPr>
          <p:cNvPicPr>
            <a:picLocks noRot="1" noChangeAspect="1"/>
          </p:cNvPicPr>
          <p:nvPr>
            <a:videoFile r:link="rId1"/>
          </p:nvPr>
        </p:nvPicPr>
        <p:blipFill>
          <a:blip r:embed="rId5"/>
          <a:stretch>
            <a:fillRect/>
          </a:stretch>
        </p:blipFill>
        <p:spPr>
          <a:xfrm>
            <a:off x="1012888" y="1694950"/>
            <a:ext cx="8022752" cy="4532855"/>
          </a:xfrm>
          <a:prstGeom prst="rect">
            <a:avLst/>
          </a:prstGeom>
        </p:spPr>
      </p:pic>
    </p:spTree>
    <p:extLst>
      <p:ext uri="{BB962C8B-B14F-4D97-AF65-F5344CB8AC3E}">
        <p14:creationId xmlns:p14="http://schemas.microsoft.com/office/powerpoint/2010/main" val="2154475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lvl="0">
              <a:lnSpc>
                <a:spcPct val="106650"/>
              </a:lnSpc>
              <a:buSzPts val="4000"/>
            </a:pPr>
            <a:r>
              <a:rPr lang="en-GB" dirty="0">
                <a:solidFill>
                  <a:schemeClr val="dk1"/>
                </a:solidFill>
                <a:latin typeface="+mj-lt"/>
                <a:ea typeface="Questrial"/>
                <a:cs typeface="Arial" panose="020B0604020202020204" pitchFamily="34" charset="0"/>
                <a:sym typeface="Questrial"/>
                <a:hlinkClick r:id="rId4"/>
              </a:rPr>
              <a:t>https://microbit.org/projects/do-your-bit/global-goals/climate-action/</a:t>
            </a:r>
            <a:r>
              <a:rPr lang="en-GB" dirty="0">
                <a:solidFill>
                  <a:schemeClr val="dk1"/>
                </a:solidFill>
                <a:latin typeface="+mj-lt"/>
                <a:ea typeface="Questrial"/>
                <a:cs typeface="Arial" panose="020B0604020202020204" pitchFamily="34" charset="0"/>
                <a:sym typeface="Questrial"/>
              </a:rPr>
              <a:t> </a:t>
            </a:r>
            <a:endParaRPr u="none" strike="noStrike" cap="none" dirty="0">
              <a:solidFill>
                <a:schemeClr val="dk1"/>
              </a:solidFill>
              <a:latin typeface="+mj-lt"/>
              <a:ea typeface="Questrial"/>
              <a:cs typeface="Arial" panose="020B0604020202020204" pitchFamily="34" charset="0"/>
              <a:sym typeface="Questrial"/>
            </a:endParaRPr>
          </a:p>
        </p:txBody>
      </p:sp>
      <p:pic>
        <p:nvPicPr>
          <p:cNvPr id="1026" name="Picture 2">
            <a:extLst>
              <a:ext uri="{FF2B5EF4-FFF2-40B4-BE49-F238E27FC236}">
                <a16:creationId xmlns:a16="http://schemas.microsoft.com/office/drawing/2014/main" id="{AE42B095-CA5D-904C-A28F-8E3A92CE93B3}"/>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982466" y="308060"/>
            <a:ext cx="3934154" cy="1435101"/>
          </a:xfrm>
          <a:prstGeom prst="rect">
            <a:avLst/>
          </a:prstGeom>
          <a:noFill/>
          <a:extLst>
            <a:ext uri="{909E8E84-426E-40DD-AFC4-6F175D3DCCD1}">
              <a14:hiddenFill xmlns:a14="http://schemas.microsoft.com/office/drawing/2010/main">
                <a:solidFill>
                  <a:srgbClr val="FFFFFF"/>
                </a:solidFill>
              </a14:hiddenFill>
            </a:ext>
          </a:extLst>
        </p:spPr>
      </p:pic>
      <p:pic>
        <p:nvPicPr>
          <p:cNvPr id="3" name="Online Media 2" descr="Call To Learning for Climate Education | Global Goals">
            <a:hlinkClick r:id="" action="ppaction://media"/>
            <a:extLst>
              <a:ext uri="{FF2B5EF4-FFF2-40B4-BE49-F238E27FC236}">
                <a16:creationId xmlns:a16="http://schemas.microsoft.com/office/drawing/2014/main" id="{DBBD77B1-BE4B-2240-8D32-E0B697179910}"/>
              </a:ext>
            </a:extLst>
          </p:cNvPr>
          <p:cNvPicPr>
            <a:picLocks noRot="1" noChangeAspect="1"/>
          </p:cNvPicPr>
          <p:nvPr>
            <a:videoFile r:link="rId1"/>
          </p:nvPr>
        </p:nvPicPr>
        <p:blipFill>
          <a:blip r:embed="rId6"/>
          <a:stretch>
            <a:fillRect/>
          </a:stretch>
        </p:blipFill>
        <p:spPr>
          <a:xfrm>
            <a:off x="1002104" y="1967207"/>
            <a:ext cx="7714494" cy="4358689"/>
          </a:xfrm>
          <a:prstGeom prst="rect">
            <a:avLst/>
          </a:prstGeom>
        </p:spPr>
      </p:pic>
    </p:spTree>
    <p:extLst>
      <p:ext uri="{BB962C8B-B14F-4D97-AF65-F5344CB8AC3E}">
        <p14:creationId xmlns:p14="http://schemas.microsoft.com/office/powerpoint/2010/main" val="102285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u="none" strike="noStrike" cap="none" dirty="0">
                <a:solidFill>
                  <a:schemeClr val="dk1"/>
                </a:solidFill>
                <a:latin typeface="+mj-lt"/>
                <a:ea typeface="Questrial"/>
                <a:cs typeface="Arial" panose="020B0604020202020204" pitchFamily="34" charset="0"/>
                <a:sym typeface="Questrial"/>
              </a:rPr>
              <a:t>‘Learning is the first step to doing’</a:t>
            </a:r>
            <a:endParaRPr sz="3200" u="none" strike="noStrike" cap="none" dirty="0">
              <a:solidFill>
                <a:srgbClr val="505555"/>
              </a:solidFill>
              <a:latin typeface="+mj-lt"/>
              <a:ea typeface="Questrial"/>
              <a:cs typeface="Arial" panose="020B0604020202020204" pitchFamily="34" charset="0"/>
              <a:sym typeface="Questrial"/>
            </a:endParaRPr>
          </a:p>
          <a:p>
            <a:pPr marL="0" marR="0" lvl="0" indent="0" algn="l" rtl="0">
              <a:lnSpc>
                <a:spcPct val="100000"/>
              </a:lnSpc>
              <a:spcBef>
                <a:spcPts val="0"/>
              </a:spcBef>
              <a:spcAft>
                <a:spcPts val="0"/>
              </a:spcAft>
              <a:buClr>
                <a:srgbClr val="000000"/>
              </a:buClr>
              <a:buSzPts val="3200"/>
              <a:buFont typeface="Arial"/>
              <a:buNone/>
            </a:pPr>
            <a:endParaRPr sz="2800" u="none" strike="noStrike" cap="none" dirty="0">
              <a:solidFill>
                <a:srgbClr val="505555"/>
              </a:solidFill>
              <a:latin typeface="+mj-lt"/>
              <a:ea typeface="Questrial"/>
              <a:cs typeface="Arial" panose="020B0604020202020204" pitchFamily="34" charset="0"/>
              <a:sym typeface="Questrial"/>
            </a:endParaRPr>
          </a:p>
          <a:p>
            <a:pPr marL="368300" indent="-342900">
              <a:lnSpc>
                <a:spcPct val="115000"/>
              </a:lnSpc>
              <a:buClr>
                <a:srgbClr val="505555"/>
              </a:buClr>
              <a:buSzPts val="3200"/>
              <a:buFont typeface="Arial" panose="020B0604020202020204" pitchFamily="34" charset="0"/>
              <a:buChar char="•"/>
            </a:pPr>
            <a:r>
              <a:rPr lang="en-GB" sz="2400" dirty="0"/>
              <a:t>Climate change includes the global warming driven by human emissions of greenhouse gases and the resulting shifts in weather patterns.</a:t>
            </a:r>
          </a:p>
          <a:p>
            <a:pPr marL="368300" indent="-342900">
              <a:lnSpc>
                <a:spcPct val="115000"/>
              </a:lnSpc>
              <a:buClr>
                <a:srgbClr val="505555"/>
              </a:buClr>
              <a:buSzPts val="3200"/>
              <a:buFont typeface="Arial" panose="020B0604020202020204" pitchFamily="34" charset="0"/>
              <a:buChar char="•"/>
            </a:pPr>
            <a:r>
              <a:rPr lang="en-GB" sz="2400" dirty="0"/>
              <a:t>Although the climate has changed at other times in the Earth’s history, this is the first time humans have caused it to </a:t>
            </a:r>
            <a:r>
              <a:rPr lang="en-GB" sz="2400" dirty="0" err="1"/>
              <a:t>change.Many</a:t>
            </a:r>
            <a:r>
              <a:rPr lang="en-GB" sz="2400" dirty="0"/>
              <a:t> sources of energy have an impact on climate change by putting CO2 into the atmosphere.</a:t>
            </a:r>
            <a:br>
              <a:rPr lang="en-GB" sz="2400" dirty="0"/>
            </a:br>
            <a:endParaRPr lang="en-GB" sz="2400" dirty="0"/>
          </a:p>
          <a:p>
            <a:pPr marL="368300" indent="-342900">
              <a:lnSpc>
                <a:spcPct val="115000"/>
              </a:lnSpc>
              <a:buClr>
                <a:srgbClr val="505555"/>
              </a:buClr>
              <a:buSzPts val="3200"/>
              <a:buFont typeface="Arial" panose="020B0604020202020204" pitchFamily="34" charset="0"/>
              <a:buChar char="•"/>
            </a:pPr>
            <a:r>
              <a:rPr lang="en-GB" sz="2400" b="1" dirty="0"/>
              <a:t>How can we make a contribution to combating climate change by becoming more aware about our energy use?</a:t>
            </a:r>
          </a:p>
          <a:p>
            <a:pPr marL="368300" indent="-342900">
              <a:lnSpc>
                <a:spcPct val="115000"/>
              </a:lnSpc>
              <a:buClr>
                <a:srgbClr val="505555"/>
              </a:buClr>
              <a:buSzPts val="3200"/>
              <a:buFont typeface="Arial" panose="020B0604020202020204" pitchFamily="34" charset="0"/>
              <a:buChar char="•"/>
            </a:pPr>
            <a:r>
              <a:rPr lang="en-GB" sz="2400" b="1" dirty="0"/>
              <a:t>How might we be able to use data to drive changes in behaviour?</a:t>
            </a:r>
          </a:p>
        </p:txBody>
      </p:sp>
    </p:spTree>
    <p:extLst>
      <p:ext uri="{BB962C8B-B14F-4D97-AF65-F5344CB8AC3E}">
        <p14:creationId xmlns:p14="http://schemas.microsoft.com/office/powerpoint/2010/main" val="3366158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963461" y="132622"/>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GB" sz="4000" dirty="0">
                <a:solidFill>
                  <a:schemeClr val="dk1"/>
                </a:solidFill>
                <a:latin typeface="+mj-lt"/>
                <a:ea typeface="Questrial"/>
                <a:cs typeface="Arial" panose="020B0604020202020204" pitchFamily="34" charset="0"/>
                <a:sym typeface="Questrial"/>
              </a:rPr>
              <a:t>Energy use around us</a:t>
            </a:r>
            <a:br>
              <a:rPr lang="en-GB" sz="4000" dirty="0">
                <a:solidFill>
                  <a:schemeClr val="dk1"/>
                </a:solidFill>
                <a:latin typeface="+mj-lt"/>
                <a:ea typeface="Questrial"/>
                <a:cs typeface="Arial" panose="020B0604020202020204" pitchFamily="34" charset="0"/>
                <a:sym typeface="Questrial"/>
              </a:rPr>
            </a:br>
            <a:endParaRPr sz="2800" u="none" strike="noStrike" cap="none" dirty="0">
              <a:solidFill>
                <a:srgbClr val="505555"/>
              </a:solidFill>
              <a:latin typeface="+mj-lt"/>
              <a:ea typeface="Questrial"/>
              <a:cs typeface="Arial" panose="020B0604020202020204" pitchFamily="34" charset="0"/>
              <a:sym typeface="Questrial"/>
            </a:endParaRPr>
          </a:p>
          <a:p>
            <a:pPr marL="457200" indent="-457200">
              <a:buFont typeface="Arial" panose="020B0604020202020204" pitchFamily="34" charset="0"/>
              <a:buChar char="•"/>
            </a:pPr>
            <a:r>
              <a:rPr lang="en-GB" sz="2400" dirty="0"/>
              <a:t>The micro:bit has sensors for temperature, light and magnetism which could be used to monitor energy use.</a:t>
            </a:r>
          </a:p>
          <a:p>
            <a:pPr marL="457200" indent="-457200">
              <a:buFont typeface="Arial" panose="020B0604020202020204" pitchFamily="34" charset="0"/>
              <a:buChar char="•"/>
            </a:pPr>
            <a:r>
              <a:rPr lang="en-GB" sz="2400" dirty="0"/>
              <a:t>In the following lessons we’ll be using its light sensor.</a:t>
            </a:r>
          </a:p>
        </p:txBody>
      </p:sp>
      <p:pic>
        <p:nvPicPr>
          <p:cNvPr id="3" name="Picture 2" descr="A picture containing shape&#10;&#10;Description automatically generated">
            <a:extLst>
              <a:ext uri="{FF2B5EF4-FFF2-40B4-BE49-F238E27FC236}">
                <a16:creationId xmlns:a16="http://schemas.microsoft.com/office/drawing/2014/main" id="{7B5B9092-3692-0A44-810B-E70CD18E0142}"/>
              </a:ext>
            </a:extLst>
          </p:cNvPr>
          <p:cNvPicPr>
            <a:picLocks noChangeAspect="1"/>
          </p:cNvPicPr>
          <p:nvPr/>
        </p:nvPicPr>
        <p:blipFill>
          <a:blip r:embed="rId3"/>
          <a:stretch>
            <a:fillRect/>
          </a:stretch>
        </p:blipFill>
        <p:spPr>
          <a:xfrm>
            <a:off x="3867750" y="2804581"/>
            <a:ext cx="4456499" cy="3576481"/>
          </a:xfrm>
          <a:prstGeom prst="rect">
            <a:avLst/>
          </a:prstGeom>
        </p:spPr>
      </p:pic>
    </p:spTree>
    <p:extLst>
      <p:ext uri="{BB962C8B-B14F-4D97-AF65-F5344CB8AC3E}">
        <p14:creationId xmlns:p14="http://schemas.microsoft.com/office/powerpoint/2010/main" val="592139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963461" y="132622"/>
            <a:ext cx="10677300" cy="5016900"/>
          </a:xfrm>
          <a:prstGeom prst="rect">
            <a:avLst/>
          </a:prstGeom>
          <a:noFill/>
          <a:ln>
            <a:noFill/>
          </a:ln>
        </p:spPr>
        <p:txBody>
          <a:bodyPr spcFirstLastPara="1" wrap="square" lIns="91425" tIns="45700" rIns="91425" bIns="45700" anchor="t" anchorCtr="0">
            <a:noAutofit/>
          </a:bodyPr>
          <a:lstStyle/>
          <a:p>
            <a:pPr lvl="0">
              <a:lnSpc>
                <a:spcPct val="106650"/>
              </a:lnSpc>
              <a:buSzPts val="4000"/>
            </a:pPr>
            <a:r>
              <a:rPr lang="en-GB" sz="4000" dirty="0">
                <a:solidFill>
                  <a:schemeClr val="dk1"/>
                </a:solidFill>
                <a:latin typeface="+mj-lt"/>
                <a:ea typeface="Questrial"/>
                <a:cs typeface="Arial" panose="020B0604020202020204" pitchFamily="34" charset="0"/>
                <a:sym typeface="Questrial"/>
              </a:rPr>
              <a:t>Planning to monitor energy usage for lighting</a:t>
            </a:r>
            <a:br>
              <a:rPr lang="en-GB" sz="4000" dirty="0">
                <a:solidFill>
                  <a:schemeClr val="dk1"/>
                </a:solidFill>
                <a:latin typeface="+mj-lt"/>
                <a:ea typeface="Questrial"/>
                <a:cs typeface="Arial" panose="020B0604020202020204" pitchFamily="34" charset="0"/>
                <a:sym typeface="Questrial"/>
              </a:rPr>
            </a:br>
            <a:endParaRPr sz="2800" u="none" strike="noStrike" cap="none" dirty="0">
              <a:solidFill>
                <a:srgbClr val="505555"/>
              </a:solidFill>
              <a:latin typeface="+mj-lt"/>
              <a:ea typeface="Questrial"/>
              <a:cs typeface="Arial" panose="020B0604020202020204" pitchFamily="34" charset="0"/>
              <a:sym typeface="Questrial"/>
            </a:endParaRPr>
          </a:p>
          <a:p>
            <a:pPr marL="457200" indent="-457200">
              <a:buFont typeface="Arial" panose="020B0604020202020204" pitchFamily="34" charset="0"/>
              <a:buChar char="•"/>
            </a:pPr>
            <a:r>
              <a:rPr lang="en-GB" sz="2400" dirty="0"/>
              <a:t>Which places use the most energy?</a:t>
            </a:r>
            <a:br>
              <a:rPr lang="en-GB" sz="2400" dirty="0"/>
            </a:br>
            <a:endParaRPr lang="en-GB" sz="2400" dirty="0"/>
          </a:p>
          <a:p>
            <a:pPr marL="457200" indent="-457200">
              <a:buFont typeface="Arial" panose="020B0604020202020204" pitchFamily="34" charset="0"/>
              <a:buChar char="•"/>
            </a:pPr>
            <a:r>
              <a:rPr lang="en-GB" sz="2400" dirty="0"/>
              <a:t>When is energy used most? Are there patterns of behaviour you could discover, for example is lighting left on at night or at weekends?</a:t>
            </a:r>
            <a:br>
              <a:rPr lang="en-GB" sz="2400" dirty="0"/>
            </a:br>
            <a:endParaRPr lang="en-GB" sz="2400" dirty="0"/>
          </a:p>
          <a:p>
            <a:pPr marL="457200" indent="-457200">
              <a:buFont typeface="Arial" panose="020B0604020202020204" pitchFamily="34" charset="0"/>
              <a:buChar char="•"/>
            </a:pPr>
            <a:r>
              <a:rPr lang="en-GB" sz="2400" dirty="0"/>
              <a:t>Does it make a difference what kind of lighting is used?</a:t>
            </a:r>
          </a:p>
          <a:p>
            <a:endParaRPr lang="en-GB" sz="2400" dirty="0"/>
          </a:p>
          <a:p>
            <a:pPr marL="457200" indent="-457200">
              <a:buFont typeface="Arial" panose="020B0604020202020204" pitchFamily="34" charset="0"/>
              <a:buChar char="•"/>
            </a:pPr>
            <a:r>
              <a:rPr lang="en-GB" sz="2400" dirty="0"/>
              <a:t>Light bulbs are rated in Watts - the more Watts, the more energy they use.</a:t>
            </a:r>
          </a:p>
          <a:p>
            <a:pPr marL="457200" indent="-457200">
              <a:buFont typeface="Arial" panose="020B0604020202020204" pitchFamily="34" charset="0"/>
              <a:buChar char="•"/>
            </a:pPr>
            <a:endParaRPr lang="en-GB" sz="2400" dirty="0"/>
          </a:p>
          <a:p>
            <a:pPr marL="457200" indent="-457200">
              <a:buFont typeface="Arial" panose="020B0604020202020204" pitchFamily="34" charset="0"/>
              <a:buChar char="•"/>
            </a:pPr>
            <a:r>
              <a:rPr lang="en-GB" sz="2400" dirty="0"/>
              <a:t>More efficient kinds of lighting generate more light and less heat. LED lighting uses less electricity than fluorescent lighting, which uses less energy than incandescent lighting. What kinds of lighting are in use around you?</a:t>
            </a:r>
          </a:p>
        </p:txBody>
      </p:sp>
    </p:spTree>
    <p:extLst>
      <p:ext uri="{BB962C8B-B14F-4D97-AF65-F5344CB8AC3E}">
        <p14:creationId xmlns:p14="http://schemas.microsoft.com/office/powerpoint/2010/main" val="745996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963461" y="268546"/>
            <a:ext cx="10677300" cy="5016900"/>
          </a:xfrm>
          <a:prstGeom prst="rect">
            <a:avLst/>
          </a:prstGeom>
          <a:noFill/>
          <a:ln>
            <a:noFill/>
          </a:ln>
        </p:spPr>
        <p:txBody>
          <a:bodyPr spcFirstLastPara="1" wrap="square" lIns="91425" tIns="45700" rIns="91425" bIns="45700" anchor="t" anchorCtr="0">
            <a:noAutofit/>
          </a:bodyPr>
          <a:lstStyle/>
          <a:p>
            <a:pPr lvl="0">
              <a:lnSpc>
                <a:spcPct val="106650"/>
              </a:lnSpc>
              <a:buSzPts val="4000"/>
            </a:pPr>
            <a:r>
              <a:rPr lang="en-GB" sz="4000" dirty="0">
                <a:solidFill>
                  <a:schemeClr val="dk1"/>
                </a:solidFill>
                <a:latin typeface="+mj-lt"/>
                <a:ea typeface="Questrial"/>
                <a:cs typeface="Arial" panose="020B0604020202020204" pitchFamily="34" charset="0"/>
                <a:sym typeface="Questrial"/>
              </a:rPr>
              <a:t>Planning micro:bit placement</a:t>
            </a:r>
            <a:br>
              <a:rPr lang="en-GB" sz="4000" dirty="0">
                <a:solidFill>
                  <a:schemeClr val="dk1"/>
                </a:solidFill>
                <a:latin typeface="+mj-lt"/>
                <a:ea typeface="Questrial"/>
                <a:cs typeface="Arial" panose="020B0604020202020204" pitchFamily="34" charset="0"/>
                <a:sym typeface="Questrial"/>
              </a:rPr>
            </a:br>
            <a:endParaRPr sz="2800" u="none" strike="noStrike" cap="none" dirty="0">
              <a:solidFill>
                <a:srgbClr val="505555"/>
              </a:solidFill>
              <a:latin typeface="+mj-lt"/>
              <a:ea typeface="Questrial"/>
              <a:cs typeface="Arial" panose="020B0604020202020204" pitchFamily="34" charset="0"/>
              <a:sym typeface="Questrial"/>
            </a:endParaRPr>
          </a:p>
          <a:p>
            <a:pPr marL="457200" indent="-457200">
              <a:buFont typeface="Arial" panose="020B0604020202020204" pitchFamily="34" charset="0"/>
              <a:buChar char="•"/>
            </a:pPr>
            <a:r>
              <a:rPr lang="en-GB" sz="2400" dirty="0"/>
              <a:t>Draw a plan of where you might collect good data and be able to measure a clear difference when lights are on and off.</a:t>
            </a:r>
            <a:br>
              <a:rPr lang="en-GB" sz="2400" dirty="0"/>
            </a:br>
            <a:endParaRPr lang="en-GB" sz="2400" dirty="0"/>
          </a:p>
          <a:p>
            <a:pPr marL="457200" indent="-457200">
              <a:buFont typeface="Arial" panose="020B0604020202020204" pitchFamily="34" charset="0"/>
              <a:buChar char="•"/>
            </a:pPr>
            <a:r>
              <a:rPr lang="en-GB" sz="2400" dirty="0"/>
              <a:t>Away from daylight / windows / people getting between the sensor and the light source.</a:t>
            </a:r>
          </a:p>
          <a:p>
            <a:pPr marL="457200" indent="-457200">
              <a:buFont typeface="Arial" panose="020B0604020202020204" pitchFamily="34" charset="0"/>
              <a:buChar char="•"/>
            </a:pPr>
            <a:endParaRPr lang="en-GB" sz="2400" dirty="0"/>
          </a:p>
        </p:txBody>
      </p:sp>
      <p:pic>
        <p:nvPicPr>
          <p:cNvPr id="2050" name="Picture 2">
            <a:extLst>
              <a:ext uri="{FF2B5EF4-FFF2-40B4-BE49-F238E27FC236}">
                <a16:creationId xmlns:a16="http://schemas.microsoft.com/office/drawing/2014/main" id="{CDE2CF7B-FEAB-E44A-8BA4-B7B8D714C6B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48487" y="3429000"/>
            <a:ext cx="5940854" cy="2762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4181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6"/>
          <p:cNvSpPr/>
          <p:nvPr/>
        </p:nvSpPr>
        <p:spPr>
          <a:xfrm>
            <a:off x="1012888" y="367400"/>
            <a:ext cx="10677300" cy="5016900"/>
          </a:xfrm>
          <a:prstGeom prst="rect">
            <a:avLst/>
          </a:prstGeom>
          <a:noFill/>
          <a:ln>
            <a:noFill/>
          </a:ln>
        </p:spPr>
        <p:txBody>
          <a:bodyPr spcFirstLastPara="1" wrap="square" lIns="91425" tIns="45700" rIns="91425" bIns="45700" anchor="t" anchorCtr="0">
            <a:noAutofit/>
          </a:bodyPr>
          <a:lstStyle/>
          <a:p>
            <a:pPr marL="0" marR="0" lvl="0" indent="0" algn="l" rtl="0">
              <a:lnSpc>
                <a:spcPct val="106650"/>
              </a:lnSpc>
              <a:spcBef>
                <a:spcPts val="0"/>
              </a:spcBef>
              <a:spcAft>
                <a:spcPts val="0"/>
              </a:spcAft>
              <a:buClr>
                <a:srgbClr val="000000"/>
              </a:buClr>
              <a:buSzPts val="4000"/>
              <a:buFont typeface="Arial"/>
              <a:buNone/>
            </a:pPr>
            <a:r>
              <a:rPr lang="en-US" sz="4000" dirty="0">
                <a:solidFill>
                  <a:schemeClr val="tx1"/>
                </a:solidFill>
                <a:latin typeface="+mj-lt"/>
                <a:ea typeface="Questrial"/>
                <a:cs typeface="Arial" panose="020B0604020202020204" pitchFamily="34" charset="0"/>
                <a:sym typeface="Questrial"/>
              </a:rPr>
              <a:t>Re-cap l</a:t>
            </a:r>
            <a:r>
              <a:rPr lang="en-US" sz="4000" u="none" strike="noStrike" cap="none" dirty="0">
                <a:solidFill>
                  <a:schemeClr val="tx1"/>
                </a:solidFill>
                <a:latin typeface="+mj-lt"/>
                <a:ea typeface="Questrial"/>
                <a:cs typeface="Arial" panose="020B0604020202020204" pitchFamily="34" charset="0"/>
                <a:sym typeface="Questrial"/>
              </a:rPr>
              <a:t>earning objectives:</a:t>
            </a:r>
            <a:endParaRPr sz="3200" u="none" strike="noStrike" cap="none" dirty="0">
              <a:solidFill>
                <a:schemeClr val="tx1"/>
              </a:solidFill>
              <a:latin typeface="+mj-lt"/>
              <a:ea typeface="Questrial"/>
              <a:cs typeface="Arial" panose="020B0604020202020204" pitchFamily="34" charset="0"/>
              <a:sym typeface="Questrial"/>
            </a:endParaRPr>
          </a:p>
          <a:p>
            <a:pPr marL="0" marR="0" lvl="0" indent="0" algn="l" rtl="0">
              <a:lnSpc>
                <a:spcPct val="100000"/>
              </a:lnSpc>
              <a:spcBef>
                <a:spcPts val="0"/>
              </a:spcBef>
              <a:spcAft>
                <a:spcPts val="0"/>
              </a:spcAft>
              <a:buClr>
                <a:srgbClr val="000000"/>
              </a:buClr>
              <a:buSzPts val="3200"/>
              <a:buFont typeface="Arial"/>
              <a:buNone/>
            </a:pPr>
            <a:endParaRPr sz="2800" u="none" strike="noStrike" cap="none" dirty="0">
              <a:solidFill>
                <a:schemeClr val="tx1"/>
              </a:solidFill>
              <a:latin typeface="+mj-lt"/>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ea typeface="Questrial"/>
                <a:cs typeface="Arial" panose="020B0604020202020204" pitchFamily="34" charset="0"/>
                <a:sym typeface="Questrial"/>
              </a:rPr>
              <a:t>Understand what UN Global Goal 13 (climate action) is and why it’s relevant to us</a:t>
            </a:r>
            <a:br>
              <a:rPr lang="en-US" sz="2800" dirty="0">
                <a:solidFill>
                  <a:schemeClr val="tx1"/>
                </a:solidFill>
                <a:ea typeface="Questrial"/>
                <a:cs typeface="Arial" panose="020B0604020202020204" pitchFamily="34" charset="0"/>
                <a:sym typeface="Questrial"/>
              </a:rPr>
            </a:br>
            <a:endParaRPr lang="en-US" sz="2800" dirty="0">
              <a:solidFill>
                <a:schemeClr val="tx1"/>
              </a:solidFill>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ea typeface="Questrial"/>
                <a:cs typeface="Arial" panose="020B0604020202020204" pitchFamily="34" charset="0"/>
                <a:sym typeface="Questrial"/>
              </a:rPr>
              <a:t>Understand how our energy use can have an impact on climate change</a:t>
            </a:r>
          </a:p>
          <a:p>
            <a:pPr marL="457200" lvl="0" indent="-431800">
              <a:lnSpc>
                <a:spcPct val="115000"/>
              </a:lnSpc>
              <a:buClr>
                <a:srgbClr val="505555"/>
              </a:buClr>
              <a:buSzPts val="3200"/>
              <a:buFont typeface="Questrial"/>
              <a:buChar char="●"/>
            </a:pPr>
            <a:endParaRPr lang="en-US" sz="2800" dirty="0">
              <a:solidFill>
                <a:schemeClr val="tx1"/>
              </a:solidFill>
              <a:ea typeface="Questrial"/>
              <a:cs typeface="Arial" panose="020B0604020202020204" pitchFamily="34" charset="0"/>
              <a:sym typeface="Questrial"/>
            </a:endParaRPr>
          </a:p>
          <a:p>
            <a:pPr marL="457200" lvl="0" indent="-431800">
              <a:lnSpc>
                <a:spcPct val="115000"/>
              </a:lnSpc>
              <a:buClr>
                <a:srgbClr val="505555"/>
              </a:buClr>
              <a:buSzPts val="3200"/>
              <a:buFont typeface="Questrial"/>
              <a:buChar char="●"/>
            </a:pPr>
            <a:r>
              <a:rPr lang="en-US" sz="2800" dirty="0">
                <a:solidFill>
                  <a:schemeClr val="tx1"/>
                </a:solidFill>
                <a:ea typeface="Questrial"/>
                <a:cs typeface="Arial" panose="020B0604020202020204" pitchFamily="34" charset="0"/>
                <a:sym typeface="Questrial"/>
              </a:rPr>
              <a:t>To consider and plan how we might monitor our energy use at home or at school and how awareness can drive changes in </a:t>
            </a:r>
            <a:r>
              <a:rPr lang="en-US" sz="2800" dirty="0" err="1">
                <a:solidFill>
                  <a:schemeClr val="tx1"/>
                </a:solidFill>
                <a:ea typeface="Questrial"/>
                <a:cs typeface="Arial" panose="020B0604020202020204" pitchFamily="34" charset="0"/>
                <a:sym typeface="Questrial"/>
              </a:rPr>
              <a:t>behaviour</a:t>
            </a:r>
            <a:endParaRPr lang="en-US" sz="3200" dirty="0">
              <a:solidFill>
                <a:schemeClr val="tx1"/>
              </a:solidFill>
              <a:latin typeface="+mj-lt"/>
              <a:ea typeface="Questrial"/>
              <a:cs typeface="Arial" panose="020B0604020202020204" pitchFamily="34" charset="0"/>
              <a:sym typeface="Questrial"/>
            </a:endParaRPr>
          </a:p>
          <a:p>
            <a:pPr marL="457200" marR="0" lvl="0" indent="0" algn="l" rtl="0">
              <a:lnSpc>
                <a:spcPct val="115000"/>
              </a:lnSpc>
              <a:spcBef>
                <a:spcPts val="0"/>
              </a:spcBef>
              <a:spcAft>
                <a:spcPts val="0"/>
              </a:spcAft>
              <a:buClr>
                <a:srgbClr val="000000"/>
              </a:buClr>
              <a:buSzPts val="3200"/>
              <a:buFont typeface="Arial"/>
              <a:buNone/>
            </a:pPr>
            <a:endParaRPr sz="3200" u="none" strike="noStrike" cap="none" dirty="0">
              <a:solidFill>
                <a:schemeClr val="tx1"/>
              </a:solidFill>
              <a:latin typeface="+mj-lt"/>
              <a:ea typeface="Questrial"/>
              <a:cs typeface="Arial" panose="020B0604020202020204" pitchFamily="34" charset="0"/>
              <a:sym typeface="Questrial"/>
            </a:endParaRPr>
          </a:p>
        </p:txBody>
      </p:sp>
    </p:spTree>
    <p:extLst>
      <p:ext uri="{BB962C8B-B14F-4D97-AF65-F5344CB8AC3E}">
        <p14:creationId xmlns:p14="http://schemas.microsoft.com/office/powerpoint/2010/main" val="219126766"/>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TotalTime>
  <Words>532</Words>
  <Application>Microsoft Macintosh PowerPoint</Application>
  <PresentationFormat>Widescreen</PresentationFormat>
  <Paragraphs>54</Paragraphs>
  <Slides>10</Slides>
  <Notes>10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Cabin</vt:lpstr>
      <vt:lpstr>Calibri</vt:lpstr>
      <vt:lpstr>Noto Sans Symbols</vt:lpstr>
      <vt:lpstr>Questrial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Giles Booth</cp:lastModifiedBy>
  <cp:revision>30</cp:revision>
  <dcterms:modified xsi:type="dcterms:W3CDTF">2021-03-05T14:38:17Z</dcterms:modified>
</cp:coreProperties>
</file>