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340" r:id="rId2"/>
    <p:sldId id="341" r:id="rId3"/>
    <p:sldId id="342" r:id="rId4"/>
    <p:sldId id="343" r:id="rId5"/>
    <p:sldId id="344" r:id="rId6"/>
    <p:sldId id="345" r:id="rId7"/>
    <p:sldId id="346" r:id="rId8"/>
    <p:sldId id="352" r:id="rId9"/>
    <p:sldId id="351" r:id="rId10"/>
    <p:sldId id="349" r:id="rId11"/>
    <p:sldId id="348" r:id="rId12"/>
    <p:sldId id="347" r:id="rId13"/>
    <p:sldId id="270" r:id="rId14"/>
    <p:sldId id="271" r:id="rId1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107" roundtripDataSignature="AMtx7mgTufnOQT0t3tEmu9RN0ayy1+g2T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E45314-19CA-1C96-ECF4-679E454DD7E2}" name="Giles Booth" initials="GB" userId="DkjsOoBB7ZntIfVRIet7czmb3Fpeflgvpu+CJJzwRYk=" providerId="None"/>
  <p188:author id="{58F2BF18-B541-2123-2B05-9BC637B7B154}" name="Giles Booth" initials="GB" userId="S::giles@microbit.org::56a1ec5d-ec88-44ef-8e12-a07e6ae06659" providerId="AD"/>
  <p188:author id="{0D25CA23-4FBD-179D-131E-3FA36E6C75A5}" name="Corey Rogers" initials="CR" userId="7RzU5Q6VJGF/i3l9MGdG3CvbLgasbZPao2hiEiIxdvY=" providerId="None"/>
  <p188:author id="{52F4FB32-BC52-F9D5-C44C-C7046248D1A5}" name="Anna Smirnova" initials="AS" userId="S::anna@microbit.org::b826b48b-1e60-4518-ae0b-a6b9e903ff4a" providerId="AD"/>
  <p188:author id="{FDC99D33-660F-D955-BE79-2C184C082B60}" name="Lorna Gibson" initials="LG" userId="abHls9bFVTvB6wxe4dwyfuBBFfmAAfKnMgk0g2iwOrY=" providerId="None"/>
  <p188:author id="{957CA570-AA26-7BCF-477B-FD2358502A6F}" name="Blathnaid Walsh-Heron" initials="BH" userId="S::blathnaid@microbit.org::e161788e-f9c9-48b7-8b0b-8eaf8bce30cf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CDC2"/>
    <a:srgbClr val="CC0364"/>
    <a:srgbClr val="2A92D7"/>
    <a:srgbClr val="00A100"/>
    <a:srgbClr val="E7645C"/>
    <a:srgbClr val="6C4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C70F13-C623-4142-AA3C-37C4DD667B4D}" v="6" dt="2026-02-05T19:32:38.2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41"/>
    <p:restoredTop sz="86368"/>
  </p:normalViewPr>
  <p:slideViewPr>
    <p:cSldViewPr snapToGrid="0">
      <p:cViewPr varScale="1">
        <p:scale>
          <a:sx n="235" d="100"/>
          <a:sy n="235" d="100"/>
        </p:scale>
        <p:origin x="192" y="2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9" Type="http://schemas.openxmlformats.org/officeDocument/2006/relationships/viewProps" Target="viewProps.xml"/><Relationship Id="rId3" Type="http://schemas.openxmlformats.org/officeDocument/2006/relationships/slide" Target="slides/slide2.xml"/><Relationship Id="rId112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0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107" Type="http://customschemas.google.com/relationships/presentationmetadata" Target="metadata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14" Type="http://schemas.microsoft.com/office/2018/10/relationships/authors" Target="author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1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rey Rogers" userId="7RzU5Q6VJGF/i3l9MGdG3CvbLgasbZPao2hiEiIxdvY=" providerId="None" clId="Web-{33C70F13-C623-4142-AA3C-37C4DD667B4D}"/>
    <pc:docChg chg="modSld">
      <pc:chgData name="Corey Rogers" userId="7RzU5Q6VJGF/i3l9MGdG3CvbLgasbZPao2hiEiIxdvY=" providerId="None" clId="Web-{33C70F13-C623-4142-AA3C-37C4DD667B4D}" dt="2026-02-05T19:32:14.698" v="3" actId="1076"/>
      <pc:docMkLst>
        <pc:docMk/>
      </pc:docMkLst>
      <pc:sldChg chg="modSp">
        <pc:chgData name="Corey Rogers" userId="7RzU5Q6VJGF/i3l9MGdG3CvbLgasbZPao2hiEiIxdvY=" providerId="None" clId="Web-{33C70F13-C623-4142-AA3C-37C4DD667B4D}" dt="2026-02-05T19:32:14.698" v="3" actId="1076"/>
        <pc:sldMkLst>
          <pc:docMk/>
          <pc:sldMk cId="2485101904" sldId="342"/>
        </pc:sldMkLst>
        <pc:spChg chg="mod">
          <ac:chgData name="Corey Rogers" userId="7RzU5Q6VJGF/i3l9MGdG3CvbLgasbZPao2hiEiIxdvY=" providerId="None" clId="Web-{33C70F13-C623-4142-AA3C-37C4DD667B4D}" dt="2026-02-05T19:32:14.698" v="3" actId="1076"/>
          <ac:spMkLst>
            <pc:docMk/>
            <pc:sldMk cId="2485101904" sldId="342"/>
            <ac:spMk id="2" creationId="{A7980D71-D383-115E-E909-AF64E7D15121}"/>
          </ac:spMkLst>
        </pc:spChg>
        <pc:spChg chg="mod">
          <ac:chgData name="Corey Rogers" userId="7RzU5Q6VJGF/i3l9MGdG3CvbLgasbZPao2hiEiIxdvY=" providerId="None" clId="Web-{33C70F13-C623-4142-AA3C-37C4DD667B4D}" dt="2026-02-05T19:32:11.277" v="2" actId="20577"/>
          <ac:spMkLst>
            <pc:docMk/>
            <pc:sldMk cId="2485101904" sldId="342"/>
            <ac:spMk id="4" creationId="{344B04C1-7188-C88D-2C08-1109616A3DF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AA7FD95F-D01C-F799-8E3B-6AB892A91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845556D3-A29C-D3D5-7360-3DC1EE8FD7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23412330-EB68-BB63-EFE3-081B43C8CC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 licence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F6333B4B-B0DF-B1BF-2245-F4DAF3944CE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2448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477F31C1-68BE-E283-994B-9CB9FEE02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48380D4F-BE20-5763-21B9-2664393D70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A6C14011-04DB-5A6C-0436-3C35CF80A6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259E572B-4F97-2D24-E968-6D4A64F0B98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5131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35000697-D2B3-C1D6-EF5C-F8652E440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CA918D77-4E3B-1AB6-BC0B-1778794F17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C2D4778D-2EC8-B22E-EB88-996BBE7984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5662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3C1FDE76-263D-66DC-570B-B4B994C97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C98A0EC-B369-7212-16E9-358B3C089F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289A514A-19F4-4862-2337-4F7E84450E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7626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9" name="Google Shape;19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1" name="Google Shape;21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2" name="Google Shape;212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C650189F-98DD-626D-01F0-8C2F398ED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EF5734B2-A7E4-5BDC-FBD8-7A8E81057F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3B8C761D-7B58-EEF2-5022-57F8195C47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508A015E-6810-AE7E-CA43-7701E34BE02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7725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D27D232D-70F9-9EF8-7461-B0727E34A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B977F622-2253-0FFF-4605-C69EB0BB70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5E389F5A-89C5-8924-0D1F-71AD8ACEE0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9914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E5FE14DA-B27C-7C45-C857-F98FEB261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EB98135-C204-3704-8575-DC52586BDD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D24C2D6-714B-1690-8D19-96DF7AF6AF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89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47E7C81A-8585-E61E-DFFE-ED12D450E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15BA79A0-8853-7786-397F-088EEA718BE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67FF282-0296-839C-7E77-BD52BCB3CC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5821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B04752B7-93AE-7B89-94B6-14C01852B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E8F15046-8CE7-41D4-F9A3-B7ABCAD2F1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D4001BD8-E61A-AC37-3B09-2B56C83F8F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840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FA36BB2C-7523-3EAD-3EA0-7278BA303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80561A5-1868-52A5-1C1A-1E04D16F28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DA9952DF-CEB7-2ADF-7B5D-A810A0AC00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564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9BA1C6B1-6836-F387-2F1B-E94F2EFE8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5BEF1641-967D-7834-4126-975BB57B3E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469B860-7A29-223A-6090-404F248DC1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272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14DC0405-C474-A39F-B256-AAAA1DA7C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77C348F4-860E-2B11-C5BC-270939599BE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949A4EE2-E57D-E4D1-090B-97C5CD429B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754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18"/>
          <p:cNvSpPr txBox="1"/>
          <p:nvPr/>
        </p:nvSpPr>
        <p:spPr>
          <a:xfrm>
            <a:off x="311700" y="1260000"/>
            <a:ext cx="85206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368975" y="1072625"/>
            <a:ext cx="4113000" cy="33519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4668100" y="1081225"/>
            <a:ext cx="4116000" cy="3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6" y="0"/>
            <a:ext cx="2366698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4_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First lessons with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CreateAI</a:t>
            </a:r>
            <a:endParaRPr sz="10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4_Title Only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| First lessons with </a:t>
            </a: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</a:t>
            </a:r>
            <a:r>
              <a:rPr lang="en-GB" sz="1000" b="1" dirty="0" err="1">
                <a:solidFill>
                  <a:schemeClr val="lt1"/>
                </a:solidFill>
              </a:rPr>
              <a:t>CreateAI</a:t>
            </a:r>
            <a:endParaRPr sz="1000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d Theme">
  <p:cSld name="4_Title Only_1_2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1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21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Google Shape;37;p21" title="Microbit_Logo_Secondary_Red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699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sz="2400" b="1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21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| First lessons with </a:t>
            </a: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</a:t>
            </a:r>
            <a:r>
              <a:rPr lang="en-GB" sz="1000" b="1" dirty="0" err="1">
                <a:solidFill>
                  <a:schemeClr val="lt1"/>
                </a:solidFill>
              </a:rPr>
              <a:t>CreateAI</a:t>
            </a:r>
            <a:endParaRPr sz="1000" b="1" dirty="0">
              <a:solidFill>
                <a:schemeClr val="lt1"/>
              </a:solidFill>
            </a:endParaRPr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4_Title Only_2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>
                <a:solidFill>
                  <a:schemeClr val="lt1"/>
                </a:solidFill>
              </a:rPr>
              <a:t>micro:bit | First lessons with CreateAI</a:t>
            </a:r>
            <a:endParaRPr sz="1000" b="1">
              <a:solidFill>
                <a:schemeClr val="lt1"/>
              </a:soli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360000" y="360000"/>
            <a:ext cx="6991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tivecommons.org/licenses/by-sa/4.0/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microbit.org/projects/make-it-code-it/?filters=bd4c25b7-652b-4d0d-94c8-9815d8f32cf4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s://microbit.org/teach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hyperlink" Target="https://creativecommons.org/licenses/by-sa/4.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eai.microbit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D0F23268-C302-B9D7-3FF6-6007FEEF4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03F19658-F626-C14D-99E2-801B236943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1626180"/>
            <a:ext cx="3459480" cy="1645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" descr="micro:bit logo">
            <a:extLst>
              <a:ext uri="{FF2B5EF4-FFF2-40B4-BE49-F238E27FC236}">
                <a16:creationId xmlns:a16="http://schemas.microsoft.com/office/drawing/2014/main" id="{B8AC2853-BA1C-7049-BCBC-8DE1660B4259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8961" y="52125"/>
            <a:ext cx="1361225" cy="80697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9669FEFF-D906-F633-3E65-9C87715632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82044" y="979500"/>
            <a:ext cx="4901956" cy="2481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1800" b="0" dirty="0">
                <a:solidFill>
                  <a:srgbClr val="00A000"/>
                </a:solidFill>
              </a:rPr>
              <a:t>First lessons with </a:t>
            </a:r>
            <a:r>
              <a:rPr lang="en-GB" sz="1800" b="0" dirty="0" err="1">
                <a:solidFill>
                  <a:srgbClr val="00A000"/>
                </a:solidFill>
              </a:rPr>
              <a:t>micro:bit</a:t>
            </a:r>
            <a:r>
              <a:rPr lang="en-GB" sz="1800" b="0" dirty="0">
                <a:solidFill>
                  <a:srgbClr val="00A000"/>
                </a:solidFill>
              </a:rPr>
              <a:t> </a:t>
            </a:r>
            <a:r>
              <a:rPr lang="en-GB" sz="1800" b="0" dirty="0" err="1">
                <a:solidFill>
                  <a:srgbClr val="00A000"/>
                </a:solidFill>
              </a:rPr>
              <a:t>CreateAI</a:t>
            </a:r>
            <a:br>
              <a:rPr lang="en-GB" sz="1800" b="0" dirty="0">
                <a:solidFill>
                  <a:srgbClr val="00A000"/>
                </a:solidFill>
              </a:rPr>
            </a:br>
            <a:br>
              <a:rPr lang="en-GB" sz="2400" dirty="0"/>
            </a:br>
            <a:r>
              <a:rPr lang="en-GB" sz="2400" b="0" dirty="0"/>
              <a:t>Lesson 6</a:t>
            </a:r>
            <a:br>
              <a:rPr lang="en-GB" sz="3600" dirty="0"/>
            </a:br>
            <a:r>
              <a:rPr lang="en-GB" sz="3600" dirty="0"/>
              <a:t>Strengthening models through adding diverse data</a:t>
            </a:r>
            <a:endParaRPr dirty="0"/>
          </a:p>
        </p:txBody>
      </p:sp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0C48EE70-3C77-0368-EBF2-49F4E6F438C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A610920B-E88C-5A71-E0D4-DBE6C9B39614}"/>
              </a:ext>
            </a:extLst>
          </p:cNvPr>
          <p:cNvSpPr txBox="1"/>
          <p:nvPr/>
        </p:nvSpPr>
        <p:spPr>
          <a:xfrm>
            <a:off x="4668000" y="4322700"/>
            <a:ext cx="4116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sz="10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Creative Commons Attribution-ShareAlike 4.0 International (CC BY-SA 4.0)</a:t>
            </a: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5642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B7C4E116-0B80-41A5-C35E-5F53BFA83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035523EF-5436-C5E1-7145-B5DCE8952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80661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Reflect on your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learning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A756BAB-DB7D-09B1-0FB8-35E9985FD4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54CCBC54-BD2F-213D-B6DE-28EE15A39B0C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3874DBD4-62DD-AE54-ED1A-B75C8394DC5C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2400">
              <a:solidFill>
                <a:schemeClr val="tx1"/>
              </a:solidFill>
            </a:endParaRPr>
          </a:p>
        </p:txBody>
      </p:sp>
      <p:grpSp>
        <p:nvGrpSpPr>
          <p:cNvPr id="7" name="Google Shape;76;p2">
            <a:extLst>
              <a:ext uri="{FF2B5EF4-FFF2-40B4-BE49-F238E27FC236}">
                <a16:creationId xmlns:a16="http://schemas.microsoft.com/office/drawing/2014/main" id="{FCC2927A-8ED4-A605-EFA5-AB0333182C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080000"/>
            <a:ext cx="4945031" cy="900000"/>
            <a:chOff x="362725" y="2121750"/>
            <a:chExt cx="4122000" cy="900000"/>
          </a:xfrm>
          <a:solidFill>
            <a:srgbClr val="00A100"/>
          </a:solidFill>
        </p:grpSpPr>
        <p:sp>
          <p:nvSpPr>
            <p:cNvPr id="8" name="Google Shape;77;p2">
              <a:extLst>
                <a:ext uri="{FF2B5EF4-FFF2-40B4-BE49-F238E27FC236}">
                  <a16:creationId xmlns:a16="http://schemas.microsoft.com/office/drawing/2014/main" id="{DF669F6D-B599-9E33-B021-F7ED5CD901B8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grp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 can evaluate an ML (machine learning) model and code running on a micro:bit using live data from different people.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9" name="Google Shape;78;p2">
              <a:extLst>
                <a:ext uri="{FF2B5EF4-FFF2-40B4-BE49-F238E27FC236}">
                  <a16:creationId xmlns:a16="http://schemas.microsoft.com/office/drawing/2014/main" id="{A98653BF-F39C-D005-9698-CAE6CFAC67C7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2724" y="2268474"/>
              <a:ext cx="540000" cy="592258"/>
            </a:xfrm>
            <a:prstGeom prst="rect">
              <a:avLst/>
            </a:prstGeom>
            <a:grpFill/>
            <a:ln>
              <a:noFill/>
            </a:ln>
          </p:spPr>
        </p:pic>
      </p:grpSp>
      <p:grpSp>
        <p:nvGrpSpPr>
          <p:cNvPr id="4" name="Google Shape;71;p2">
            <a:extLst>
              <a:ext uri="{FF2B5EF4-FFF2-40B4-BE49-F238E27FC236}">
                <a16:creationId xmlns:a16="http://schemas.microsoft.com/office/drawing/2014/main" id="{C789A2AA-8FD9-E920-4E8B-F789E04AC3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121749"/>
            <a:ext cx="4945031" cy="1016349"/>
            <a:chOff x="360000" y="2121749"/>
            <a:chExt cx="4122000" cy="1016349"/>
          </a:xfrm>
          <a:solidFill>
            <a:srgbClr val="00A100"/>
          </a:solidFill>
        </p:grpSpPr>
        <p:sp>
          <p:nvSpPr>
            <p:cNvPr id="5" name="Google Shape;72;p2">
              <a:extLst>
                <a:ext uri="{FF2B5EF4-FFF2-40B4-BE49-F238E27FC236}">
                  <a16:creationId xmlns:a16="http://schemas.microsoft.com/office/drawing/2014/main" id="{0DE4EEC1-C2CB-3A86-1278-38E3B70DE7B5}"/>
                </a:ext>
              </a:extLst>
            </p:cNvPr>
            <p:cNvSpPr/>
            <p:nvPr/>
          </p:nvSpPr>
          <p:spPr>
            <a:xfrm>
              <a:off x="360000" y="2121749"/>
              <a:ext cx="4122000" cy="1016349"/>
            </a:xfrm>
            <a:prstGeom prst="roundRect">
              <a:avLst>
                <a:gd name="adj" fmla="val 9134"/>
              </a:avLst>
            </a:prstGeom>
            <a:grp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bg1"/>
                  </a:solidFill>
                </a:rPr>
                <a:t>I can identify how to make an ML model more robust by adding more data from different people.</a:t>
              </a:r>
              <a:endParaRPr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6" name="Google Shape;73;p2">
              <a:extLst>
                <a:ext uri="{FF2B5EF4-FFF2-40B4-BE49-F238E27FC236}">
                  <a16:creationId xmlns:a16="http://schemas.microsoft.com/office/drawing/2014/main" id="{E94F8902-0C15-F59F-3331-BD18F91510AA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grpFill/>
            <a:ln>
              <a:noFill/>
            </a:ln>
          </p:spPr>
        </p:pic>
      </p:grpSp>
      <p:grpSp>
        <p:nvGrpSpPr>
          <p:cNvPr id="10" name="Google Shape;79;p2">
            <a:extLst>
              <a:ext uri="{FF2B5EF4-FFF2-40B4-BE49-F238E27FC236}">
                <a16:creationId xmlns:a16="http://schemas.microsoft.com/office/drawing/2014/main" id="{4C9415E9-03B8-B664-BA4A-98F635EBE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59999" y="3291972"/>
            <a:ext cx="4945031" cy="900000"/>
            <a:chOff x="360000" y="2121750"/>
            <a:chExt cx="4122000" cy="900000"/>
          </a:xfrm>
        </p:grpSpPr>
        <p:sp>
          <p:nvSpPr>
            <p:cNvPr id="11" name="Google Shape;80;p2">
              <a:extLst>
                <a:ext uri="{FF2B5EF4-FFF2-40B4-BE49-F238E27FC236}">
                  <a16:creationId xmlns:a16="http://schemas.microsoft.com/office/drawing/2014/main" id="{D7F6E2FC-8F92-6F22-3F4A-5F24D09678FE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rgbClr val="00A100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bg1"/>
                  </a:solidFill>
                </a:rPr>
                <a:t>I understand that ML models perform better if they have been trained on data from different groups of people.</a:t>
              </a:r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2" name="Google Shape;81;p2">
              <a:extLst>
                <a:ext uri="{FF2B5EF4-FFF2-40B4-BE49-F238E27FC236}">
                  <a16:creationId xmlns:a16="http://schemas.microsoft.com/office/drawing/2014/main" id="{099B4D9D-BD89-23F7-1AE3-993171294108}"/>
                </a:ext>
              </a:extLst>
            </p:cNvPr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9999" y="2275621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049B33D8-C92C-AE8E-D458-4C364BE760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878860" y="1252972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0024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71686333-5E53-9528-B8F3-99E856B32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1B66697-8A44-BBB7-457D-1CC4A916F7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46F0E159-171D-5ECC-39AD-671F9F3FBF3D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EF1565D-317F-90D6-A63F-86F0AB271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313" y="193488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Optional - next steps part 1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DF3816C-ED1A-FC26-B4C6-858726D1F960}"/>
              </a:ext>
            </a:extLst>
          </p:cNvPr>
          <p:cNvSpPr txBox="1">
            <a:spLocks/>
          </p:cNvSpPr>
          <p:nvPr/>
        </p:nvSpPr>
        <p:spPr>
          <a:xfrm>
            <a:off x="143982" y="945859"/>
            <a:ext cx="8856036" cy="130673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Collect more data, train and test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b="1" dirty="0"/>
              <a:t>Repeat until the model is improved </a:t>
            </a:r>
            <a:r>
              <a:rPr lang="en-GB" sz="1800" dirty="0"/>
              <a:t>– see next slide for ideas</a:t>
            </a:r>
          </a:p>
        </p:txBody>
      </p:sp>
      <p:pic>
        <p:nvPicPr>
          <p:cNvPr id="5" name="Picture 4" descr="Collect data and test model ">
            <a:extLst>
              <a:ext uri="{FF2B5EF4-FFF2-40B4-BE49-F238E27FC236}">
                <a16:creationId xmlns:a16="http://schemas.microsoft.com/office/drawing/2014/main" id="{6675FD4F-647D-B1BB-80EF-C82E70C8E8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" y="2534751"/>
            <a:ext cx="7772400" cy="1700586"/>
          </a:xfrm>
          <a:prstGeom prst="rect">
            <a:avLst/>
          </a:prstGeom>
        </p:spPr>
      </p:pic>
      <p:sp>
        <p:nvSpPr>
          <p:cNvPr id="7" name="Doughnut 6" descr="Collect data and test model ">
            <a:extLst>
              <a:ext uri="{FF2B5EF4-FFF2-40B4-BE49-F238E27FC236}">
                <a16:creationId xmlns:a16="http://schemas.microsoft.com/office/drawing/2014/main" id="{2E027A21-EE06-2C61-F2CB-E972FF060A2C}"/>
              </a:ext>
            </a:extLst>
          </p:cNvPr>
          <p:cNvSpPr/>
          <p:nvPr/>
        </p:nvSpPr>
        <p:spPr>
          <a:xfrm>
            <a:off x="1937313" y="2024397"/>
            <a:ext cx="3440151" cy="2571731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6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116E1E34-B232-E4B8-F3C7-EC64B142F6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D7F082A-3FF0-A016-98B3-7C68DA5002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26BA100C-EA72-BC77-02C4-64484AEE7DFA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49DCCBD-045A-31FD-7C1C-ED8E99A7C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313" y="193488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Optional - next steps part 2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B26E306-C30C-9B74-FDE7-BF7B07339FBE}"/>
              </a:ext>
            </a:extLst>
          </p:cNvPr>
          <p:cNvSpPr txBox="1">
            <a:spLocks/>
          </p:cNvSpPr>
          <p:nvPr/>
        </p:nvSpPr>
        <p:spPr>
          <a:xfrm>
            <a:off x="197529" y="1057900"/>
            <a:ext cx="5999231" cy="357671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 b="1" dirty="0"/>
              <a:t>Ideas for how to further improve your data: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Collect data from different people for each action to increase the diversity of your data samples.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Explore how easy it is to ‘trick’ your model </a:t>
            </a:r>
          </a:p>
          <a:p>
            <a:pPr marL="425450" lvl="2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   - what is the smallest amount of movement you can make to get the model to match it to action?</a:t>
            </a:r>
          </a:p>
          <a:p>
            <a:pPr marL="425450" lvl="6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    - can you find different physical movements that incorrectly trigger your actions?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This may help you identify actions that need more data samples.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2495B9-A195-036F-BFF2-0C29D20904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6965" y="1700331"/>
            <a:ext cx="2245496" cy="168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796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5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4878900" cy="5709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9440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GB" dirty="0"/>
              <a:t>What now?</a:t>
            </a:r>
            <a:endParaRPr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761E3E2-9837-2CD5-AE56-767686E64237}"/>
              </a:ext>
            </a:extLst>
          </p:cNvPr>
          <p:cNvSpPr txBox="1">
            <a:spLocks/>
          </p:cNvSpPr>
          <p:nvPr/>
        </p:nvSpPr>
        <p:spPr>
          <a:xfrm>
            <a:off x="253865" y="681791"/>
            <a:ext cx="6624086" cy="190513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600"/>
              <a:t>You have learned how to: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/>
              <a:t>Explore patterns in data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/>
              <a:t>Collect and analyse data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/>
              <a:t>Train and test an ML model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/>
              <a:t>Enhance code with machine learning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/>
              <a:t>Strengthen models with diverse data</a:t>
            </a:r>
          </a:p>
        </p:txBody>
      </p:sp>
      <p:grpSp>
        <p:nvGrpSpPr>
          <p:cNvPr id="205" name="Google Shape;205;p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3865" y="2645818"/>
            <a:ext cx="4122000" cy="900000"/>
            <a:chOff x="362725" y="2121750"/>
            <a:chExt cx="4122000" cy="900000"/>
          </a:xfrm>
        </p:grpSpPr>
        <p:sp>
          <p:nvSpPr>
            <p:cNvPr id="206" name="Google Shape;206;p15"/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139700">
                <a:lnSpc>
                  <a:spcPct val="114999"/>
                </a:lnSpc>
              </a:pPr>
              <a:r>
                <a:rPr lang="en-GB" b="1"/>
                <a:t>Next, why not explore our </a:t>
              </a:r>
              <a:r>
                <a:rPr lang="en-GB" b="1">
                  <a:hlinkClick r:id="rId3"/>
                </a:rPr>
                <a:t>AI Make it: Code it projects</a:t>
              </a:r>
              <a:r>
                <a:rPr lang="en-GB" b="1"/>
                <a:t>?</a:t>
              </a:r>
            </a:p>
          </p:txBody>
        </p:sp>
        <p:pic>
          <p:nvPicPr>
            <p:cNvPr id="207" name="Google Shape;207;p15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3616" r="-23616"/>
            <a:stretch/>
          </p:blipFill>
          <p:spPr>
            <a:xfrm>
              <a:off x="534845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2" name="Google Shape;202;p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3865" y="3656683"/>
            <a:ext cx="4122000" cy="900000"/>
            <a:chOff x="360000" y="2121750"/>
            <a:chExt cx="4122000" cy="900000"/>
          </a:xfrm>
        </p:grpSpPr>
        <p:sp>
          <p:nvSpPr>
            <p:cNvPr id="203" name="Google Shape;203;p15"/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dk1"/>
                  </a:solidFill>
                </a:rPr>
                <a:t>What</a:t>
              </a:r>
              <a:r>
                <a:rPr lang="en-GB" sz="1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ideas </a:t>
              </a:r>
              <a:r>
                <a:rPr lang="en-GB" b="1">
                  <a:solidFill>
                    <a:schemeClr val="dk1"/>
                  </a:solidFill>
                </a:rPr>
                <a:t>do you have for projects</a:t>
              </a:r>
              <a:r>
                <a:rPr lang="en-GB" sz="1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b="1">
                  <a:solidFill>
                    <a:schemeClr val="dk1"/>
                  </a:solidFill>
                </a:rPr>
                <a:t>that </a:t>
              </a:r>
              <a:r>
                <a:rPr lang="en-GB" sz="1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you could create using micro:bit CreateAI?</a:t>
              </a:r>
              <a:endParaRPr lang="en-US">
                <a:solidFill>
                  <a:schemeClr val="dk1"/>
                </a:solidFill>
              </a:endParaRPr>
            </a:p>
          </p:txBody>
        </p:sp>
        <p:pic>
          <p:nvPicPr>
            <p:cNvPr id="204" name="Google Shape;204;p15" title="microbit bulb icon red.png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3616" r="-23616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8" name="Google Shape;208;p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2592" y="1400467"/>
            <a:ext cx="2689198" cy="23425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6"/>
          <p:cNvSpPr txBox="1">
            <a:spLocks noGrp="1"/>
          </p:cNvSpPr>
          <p:nvPr>
            <p:ph type="title"/>
          </p:nvPr>
        </p:nvSpPr>
        <p:spPr>
          <a:xfrm>
            <a:off x="360000" y="3101075"/>
            <a:ext cx="5554800" cy="7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/>
              <a:t>Visit </a:t>
            </a:r>
            <a:r>
              <a:rPr lang="en-GB" sz="2400" u="sng" dirty="0">
                <a:solidFill>
                  <a:schemeClr val="hlink"/>
                </a:solidFill>
                <a:hlinkClick r:id="rId3"/>
              </a:rPr>
              <a:t>microbit.org/teach</a:t>
            </a:r>
            <a:r>
              <a:rPr lang="en-GB" sz="2400" dirty="0">
                <a:solidFill>
                  <a:srgbClr val="00A000"/>
                </a:solidFill>
              </a:rPr>
              <a:t> </a:t>
            </a:r>
            <a:r>
              <a:rPr lang="en-GB" sz="2400" dirty="0"/>
              <a:t>for more lessons, projects, courses and help</a:t>
            </a:r>
            <a:endParaRPr dirty="0"/>
          </a:p>
        </p:txBody>
      </p:sp>
      <p:pic>
        <p:nvPicPr>
          <p:cNvPr id="215" name="Google Shape;215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9704122">
            <a:off x="1912648" y="2084378"/>
            <a:ext cx="1175485" cy="726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2106377">
            <a:off x="4836137" y="411002"/>
            <a:ext cx="713085" cy="618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1095878">
            <a:off x="5819435" y="1360229"/>
            <a:ext cx="190744" cy="529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4804110">
            <a:off x="3941096" y="587111"/>
            <a:ext cx="533925" cy="462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072862">
            <a:off x="4293180" y="1462779"/>
            <a:ext cx="1123617" cy="866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1095878">
            <a:off x="3181997" y="1131511"/>
            <a:ext cx="937918" cy="987282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16"/>
          <p:cNvSpPr txBox="1"/>
          <p:nvPr/>
        </p:nvSpPr>
        <p:spPr>
          <a:xfrm>
            <a:off x="360000" y="4116600"/>
            <a:ext cx="55548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sz="10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Creative Commons Attribution-ShareAlike 4.0 International (CC BY-SA 4.0)</a:t>
            </a: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EB4B5F48-CB38-8C71-AAFE-B69B7EA03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5BE2C10-C66E-7798-9A72-F563E076F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D851F46C-8F12-4D3F-DB38-39D56BDBAFAD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B90F984B-C0A7-0AFB-DC02-6A286B4B5B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539" y="198284"/>
            <a:ext cx="4029666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>
                <a:solidFill>
                  <a:schemeClr val="tx1"/>
                </a:solidFill>
              </a:rPr>
              <a:t>Learning objectives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405B4B33-F4FE-5475-A179-FE0D9B2F68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080000"/>
            <a:ext cx="4945031" cy="900000"/>
            <a:chOff x="362725" y="2121750"/>
            <a:chExt cx="4122000" cy="900000"/>
          </a:xfrm>
        </p:grpSpPr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32995B01-EF7C-D8F5-83C4-052C85B5E8F1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dk1"/>
                  </a:solidFill>
                </a:rPr>
                <a:t>I can evaluate an ML (machine learning) model and code running on a micro:bit using live data from different people.</a:t>
              </a:r>
              <a:endParaRPr lang="en-GB" dirty="0">
                <a:solidFill>
                  <a:schemeClr val="dk1"/>
                </a:solidFill>
              </a:endParaRPr>
            </a:p>
          </p:txBody>
        </p:sp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01AEE950-63E2-E693-C2C2-327806CFF689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20" t="-1512" r="-1514"/>
            <a:stretch/>
          </p:blipFill>
          <p:spPr>
            <a:xfrm>
              <a:off x="542724" y="2268474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DC90C0BD-5400-76E4-DD48-8B0CEE61A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121749"/>
            <a:ext cx="4945031" cy="1016349"/>
            <a:chOff x="360000" y="2121749"/>
            <a:chExt cx="4122000" cy="1016349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C4DFEDCA-4ADF-D9C6-5F20-D032A326DBB0}"/>
                </a:ext>
              </a:extLst>
            </p:cNvPr>
            <p:cNvSpPr/>
            <p:nvPr/>
          </p:nvSpPr>
          <p:spPr>
            <a:xfrm>
              <a:off x="360000" y="2121749"/>
              <a:ext cx="4122000" cy="1016349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dk1"/>
                  </a:solidFill>
                </a:rPr>
                <a:t>I can identify how to make an ML model more robust by adding more data from different people.</a:t>
              </a:r>
              <a:endPara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22AFE790-3E8A-B60A-0CCF-FF6136113176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9" name="Google Shape;79;p2">
            <a:extLst>
              <a:ext uri="{FF2B5EF4-FFF2-40B4-BE49-F238E27FC236}">
                <a16:creationId xmlns:a16="http://schemas.microsoft.com/office/drawing/2014/main" id="{9E86AB3C-17FC-FED7-5E3B-0DD0A3FEF0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59999" y="3291972"/>
            <a:ext cx="4945031" cy="900000"/>
            <a:chOff x="360000" y="2121750"/>
            <a:chExt cx="4122000" cy="900000"/>
          </a:xfrm>
        </p:grpSpPr>
        <p:sp>
          <p:nvSpPr>
            <p:cNvPr id="80" name="Google Shape;80;p2">
              <a:extLst>
                <a:ext uri="{FF2B5EF4-FFF2-40B4-BE49-F238E27FC236}">
                  <a16:creationId xmlns:a16="http://schemas.microsoft.com/office/drawing/2014/main" id="{84B42250-B4A9-130D-2A15-C8EA777C64D2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dk1"/>
                  </a:solidFill>
                </a:rPr>
                <a:t>I understand that ML models perform better if they have been trained on data from different groups of people.</a:t>
              </a:r>
              <a:endParaRPr lang="en-GB">
                <a:solidFill>
                  <a:schemeClr val="dk1"/>
                </a:solidFill>
              </a:endParaRPr>
            </a:p>
          </p:txBody>
        </p:sp>
        <p:pic>
          <p:nvPicPr>
            <p:cNvPr id="81" name="Google Shape;81;p2">
              <a:extLst>
                <a:ext uri="{FF2B5EF4-FFF2-40B4-BE49-F238E27FC236}">
                  <a16:creationId xmlns:a16="http://schemas.microsoft.com/office/drawing/2014/main" id="{E9992CF2-3246-5C8B-E87E-E75A6F13B284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39999" y="2275621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BD579EA4-F2F7-F47F-7536-ECFD5D26DD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25084" y="1475312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0748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B94F0FDC-2978-B2FF-7AA9-060029EB5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5ED6BCF-8E6F-3929-309A-8B5C4E7F4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007166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7E97FFD9-3FF0-214E-FCFA-246C608FFD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7FBCD8CB-D9C5-21BD-6F39-476401256008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44B04C1-7188-C88D-2C08-1109616A3DF8}"/>
              </a:ext>
            </a:extLst>
          </p:cNvPr>
          <p:cNvSpPr txBox="1">
            <a:spLocks/>
          </p:cNvSpPr>
          <p:nvPr/>
        </p:nvSpPr>
        <p:spPr>
          <a:xfrm>
            <a:off x="279978" y="806561"/>
            <a:ext cx="8584043" cy="3703800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228600" indent="-139700"/>
            <a:r>
              <a:rPr lang="en-GB" sz="2000" dirty="0"/>
              <a:t>Step 1. Open </a:t>
            </a:r>
            <a:r>
              <a:rPr lang="en-GB" sz="2000" dirty="0" err="1"/>
              <a:t>CreateAI</a:t>
            </a:r>
            <a:r>
              <a:rPr lang="en-GB" sz="2000" dirty="0"/>
              <a:t> again.</a:t>
            </a:r>
            <a:endParaRPr lang="en-GB" sz="16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2. Open your </a:t>
            </a:r>
            <a:r>
              <a:rPr lang="en-GB" sz="2000" b="1" dirty="0"/>
              <a:t>MOST RECENT </a:t>
            </a:r>
            <a:r>
              <a:rPr lang="en-GB" sz="2000" dirty="0"/>
              <a:t>saved session from the previous lesson. </a:t>
            </a:r>
            <a:r>
              <a:rPr lang="en-GB" sz="2000" i="1" dirty="0"/>
              <a:t>Your project file will start with "</a:t>
            </a:r>
            <a:r>
              <a:rPr lang="en-GB" sz="2000" i="1" dirty="0" err="1"/>
              <a:t>microbit</a:t>
            </a:r>
            <a:r>
              <a:rPr lang="en-GB" sz="2000" i="1" dirty="0"/>
              <a:t>-" and may have a number at the end, e.g. "</a:t>
            </a:r>
            <a:r>
              <a:rPr lang="en-GB" sz="2000" i="1" dirty="0" err="1"/>
              <a:t>microbit</a:t>
            </a:r>
            <a:r>
              <a:rPr lang="en-GB" sz="2000" i="1" dirty="0"/>
              <a:t>-training(2).hex"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A7980D71-D383-115E-E909-AF64E7D15121}"/>
              </a:ext>
            </a:extLst>
          </p:cNvPr>
          <p:cNvSpPr txBox="1">
            <a:spLocks/>
          </p:cNvSpPr>
          <p:nvPr/>
        </p:nvSpPr>
        <p:spPr>
          <a:xfrm>
            <a:off x="506989" y="3008505"/>
            <a:ext cx="7577419" cy="1430827"/>
          </a:xfrm>
          <a:prstGeom prst="rect">
            <a:avLst/>
          </a:prstGeom>
          <a:ln w="69850">
            <a:solidFill>
              <a:srgbClr val="7BCDC2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139700">
              <a:lnSpc>
                <a:spcPct val="114999"/>
              </a:lnSpc>
            </a:pPr>
            <a:r>
              <a:rPr lang="en-GB" sz="6000">
                <a:hlinkClick r:id="rId3"/>
              </a:rPr>
              <a:t>createai.microbit.org</a:t>
            </a:r>
            <a:endParaRPr lang="en-GB" sz="6000"/>
          </a:p>
        </p:txBody>
      </p:sp>
    </p:spTree>
    <p:extLst>
      <p:ext uri="{BB962C8B-B14F-4D97-AF65-F5344CB8AC3E}">
        <p14:creationId xmlns:p14="http://schemas.microsoft.com/office/powerpoint/2010/main" val="2485101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2845E18D-54BC-EFD7-B682-FBB70E028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33DBFFB-D648-CA4A-C0DF-F4119B5C2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0E29FDE0-7437-FD32-0085-23076FB3951A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46176B0-1580-687F-F00D-406569EEF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4843352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Go to </a:t>
            </a:r>
            <a:r>
              <a:rPr lang="en-GB" dirty="0" err="1">
                <a:solidFill>
                  <a:schemeClr val="dk1"/>
                </a:solidFill>
              </a:rPr>
              <a:t>MakeCode</a:t>
            </a:r>
            <a:r>
              <a:rPr lang="en-GB" dirty="0">
                <a:solidFill>
                  <a:schemeClr val="dk1"/>
                </a:solidFill>
              </a:rPr>
              <a:t> to download your code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AA5195C-38A4-ED82-D671-EB16F23FF034}"/>
              </a:ext>
            </a:extLst>
          </p:cNvPr>
          <p:cNvSpPr txBox="1">
            <a:spLocks/>
          </p:cNvSpPr>
          <p:nvPr/>
        </p:nvSpPr>
        <p:spPr>
          <a:xfrm>
            <a:off x="244809" y="981428"/>
            <a:ext cx="4843352" cy="375727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3. Select ‘Train model’ to get to the testing model page again.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4. Select ‘Edit in </a:t>
            </a:r>
            <a:r>
              <a:rPr lang="en-GB" sz="2000" dirty="0" err="1"/>
              <a:t>MakeCode</a:t>
            </a:r>
            <a:r>
              <a:rPr lang="en-GB" sz="2000" dirty="0"/>
              <a:t>’.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5. Download your project code to your </a:t>
            </a:r>
            <a:r>
              <a:rPr lang="en-GB" sz="2000" dirty="0" err="1"/>
              <a:t>micro:bit</a:t>
            </a:r>
            <a:r>
              <a:rPr lang="en-GB" sz="2000" dirty="0"/>
              <a:t>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7" name="Picture 6" descr="Train model button">
            <a:extLst>
              <a:ext uri="{FF2B5EF4-FFF2-40B4-BE49-F238E27FC236}">
                <a16:creationId xmlns:a16="http://schemas.microsoft.com/office/drawing/2014/main" id="{639961C2-8FDB-070A-0181-4666943621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01155" y="1252595"/>
            <a:ext cx="1652888" cy="662580"/>
          </a:xfrm>
          <a:prstGeom prst="rect">
            <a:avLst/>
          </a:prstGeom>
        </p:spPr>
      </p:pic>
      <p:pic>
        <p:nvPicPr>
          <p:cNvPr id="5" name="Picture 4" descr="Edit in MakeCode button">
            <a:extLst>
              <a:ext uri="{FF2B5EF4-FFF2-40B4-BE49-F238E27FC236}">
                <a16:creationId xmlns:a16="http://schemas.microsoft.com/office/drawing/2014/main" id="{85A2487A-5A63-51C3-C7FA-4DF3A6474A9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87913" y="2269002"/>
            <a:ext cx="2879372" cy="673100"/>
          </a:xfrm>
          <a:prstGeom prst="rect">
            <a:avLst/>
          </a:prstGeom>
        </p:spPr>
      </p:pic>
      <p:pic>
        <p:nvPicPr>
          <p:cNvPr id="6" name="Picture 5" descr="Download button">
            <a:extLst>
              <a:ext uri="{FF2B5EF4-FFF2-40B4-BE49-F238E27FC236}">
                <a16:creationId xmlns:a16="http://schemas.microsoft.com/office/drawing/2014/main" id="{01877A88-5A86-9DAD-D606-A1AE16106E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5945" y="3385052"/>
            <a:ext cx="3963307" cy="54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01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C27FB857-B3DB-7D6B-959C-902222A6A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2070A81-E55D-E6C1-4610-A1E57BEF39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585130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8DE80286-BC1E-7E40-1CAD-77E2ABFFA83B}"/>
              </a:ext>
            </a:extLst>
          </p:cNvPr>
          <p:cNvSpPr/>
          <p:nvPr/>
        </p:nvSpPr>
        <p:spPr>
          <a:xfrm>
            <a:off x="509452" y="193488"/>
            <a:ext cx="1515377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2A92D7"/>
                </a:solidFill>
                <a:latin typeface="Arial"/>
                <a:ea typeface="Arial"/>
                <a:cs typeface="Arial"/>
                <a:sym typeface="Arial"/>
              </a:rPr>
              <a:t>Evaluate</a:t>
            </a:r>
            <a:endParaRPr sz="2400" b="0" i="0" u="none" strike="noStrike" cap="none">
              <a:solidFill>
                <a:srgbClr val="2A92D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049122-FA84-D762-ED3D-BF943D044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2650" y="193488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Swap and test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0CC4005-BCA7-1DAE-A847-BA05D5DB1E5A}"/>
              </a:ext>
            </a:extLst>
          </p:cNvPr>
          <p:cNvSpPr txBox="1">
            <a:spLocks/>
          </p:cNvSpPr>
          <p:nvPr/>
        </p:nvSpPr>
        <p:spPr>
          <a:xfrm>
            <a:off x="197529" y="1057900"/>
            <a:ext cx="6300925" cy="357671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Step 6. Find someone to swap with and tell each other which actions you chose.  </a:t>
            </a:r>
          </a:p>
          <a:p>
            <a:pPr marL="139700">
              <a:lnSpc>
                <a:spcPct val="114999"/>
              </a:lnSpc>
            </a:pPr>
            <a:endParaRPr lang="en-GB" sz="1800" b="1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Step 7. Swap </a:t>
            </a:r>
            <a:r>
              <a:rPr lang="en-GB" sz="1800" dirty="0" err="1"/>
              <a:t>micro:bits</a:t>
            </a:r>
            <a:r>
              <a:rPr lang="en-GB" sz="1800" dirty="0"/>
              <a:t>, and re-create each others’ actions to see how well the models work.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Does </a:t>
            </a:r>
            <a:r>
              <a:rPr lang="en-GB" sz="1800" b="1" dirty="0">
                <a:solidFill>
                  <a:srgbClr val="CC0364"/>
                </a:solidFill>
              </a:rPr>
              <a:t>their</a:t>
            </a:r>
            <a:r>
              <a:rPr lang="en-GB" sz="1800" dirty="0"/>
              <a:t> ML model correctly identify </a:t>
            </a:r>
            <a:r>
              <a:rPr lang="en-GB" sz="1800" b="1" dirty="0">
                <a:solidFill>
                  <a:srgbClr val="2A92D7"/>
                </a:solidFill>
              </a:rPr>
              <a:t>your</a:t>
            </a:r>
            <a:r>
              <a:rPr lang="en-GB" sz="1800" dirty="0"/>
              <a:t> movements? Does </a:t>
            </a:r>
            <a:r>
              <a:rPr lang="en-GB" sz="1800" b="1" dirty="0">
                <a:solidFill>
                  <a:srgbClr val="2A92D7"/>
                </a:solidFill>
              </a:rPr>
              <a:t>your</a:t>
            </a:r>
            <a:r>
              <a:rPr lang="en-GB" sz="1800" dirty="0"/>
              <a:t> ML model correctly identify </a:t>
            </a:r>
            <a:r>
              <a:rPr lang="en-GB" sz="1800" b="1" dirty="0">
                <a:solidFill>
                  <a:srgbClr val="CC0364"/>
                </a:solidFill>
              </a:rPr>
              <a:t>their</a:t>
            </a:r>
            <a:r>
              <a:rPr lang="en-GB" sz="1800" dirty="0"/>
              <a:t> movements?</a:t>
            </a: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C50A4E-679F-581A-372B-D74DE2310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9109" y="1186807"/>
            <a:ext cx="2527741" cy="189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33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9CB3A8CF-869E-DFCD-509D-B011E5ADD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AB98765-4E5E-436A-5533-1E924A2AA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0" y="246868"/>
            <a:ext cx="1193721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42F4FE13-4976-5F8C-AD36-AB318DDB859D}"/>
              </a:ext>
            </a:extLst>
          </p:cNvPr>
          <p:cNvSpPr/>
          <p:nvPr/>
        </p:nvSpPr>
        <p:spPr>
          <a:xfrm>
            <a:off x="509453" y="193488"/>
            <a:ext cx="111530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CF8F20A-EB88-F601-2B49-31301F948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6074" y="181445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Why different outcomes?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E1477B2-0D14-9E1D-3601-078B46E47961}"/>
              </a:ext>
            </a:extLst>
          </p:cNvPr>
          <p:cNvSpPr txBox="1">
            <a:spLocks/>
          </p:cNvSpPr>
          <p:nvPr/>
        </p:nvSpPr>
        <p:spPr>
          <a:xfrm>
            <a:off x="197529" y="1057900"/>
            <a:ext cx="5999231" cy="357671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 dirty="0"/>
              <a:t>Step 8. Reflect on the differences in how the model behaved and discuss the following questions with your partner.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Ask:</a:t>
            </a:r>
          </a:p>
          <a:p>
            <a:pPr marL="425450" lvl="3" indent="-285750">
              <a:lnSpc>
                <a:spcPct val="114999"/>
              </a:lnSpc>
              <a:buFont typeface="Wingdings" pitchFamily="2" charset="2"/>
              <a:buChar char="Ø"/>
            </a:pPr>
            <a:r>
              <a:rPr lang="en-GB" sz="1600" dirty="0"/>
              <a:t>Did your model work better for some people than others?</a:t>
            </a:r>
          </a:p>
          <a:p>
            <a:pPr marL="425450" lvl="1" indent="-285750">
              <a:lnSpc>
                <a:spcPct val="114999"/>
              </a:lnSpc>
              <a:buFont typeface="Wingdings" pitchFamily="2" charset="2"/>
              <a:buChar char="Ø"/>
            </a:pPr>
            <a:r>
              <a:rPr lang="en-GB" sz="1600" dirty="0"/>
              <a:t>Did they wear/hold the </a:t>
            </a:r>
            <a:r>
              <a:rPr lang="en-GB" sz="1600" dirty="0" err="1"/>
              <a:t>micro:bit</a:t>
            </a:r>
            <a:r>
              <a:rPr lang="en-GB" sz="1600" dirty="0"/>
              <a:t> in the same way?</a:t>
            </a:r>
          </a:p>
          <a:p>
            <a:pPr marL="425450" lvl="1" indent="-285750">
              <a:lnSpc>
                <a:spcPct val="114999"/>
              </a:lnSpc>
              <a:buFont typeface="Wingdings" pitchFamily="2" charset="2"/>
              <a:buChar char="Ø"/>
            </a:pPr>
            <a:r>
              <a:rPr lang="en-GB" sz="1600" dirty="0"/>
              <a:t>Did people perform each action in different ways?</a:t>
            </a:r>
          </a:p>
          <a:p>
            <a:pPr marL="425450" lvl="1" indent="-285750">
              <a:lnSpc>
                <a:spcPct val="114999"/>
              </a:lnSpc>
              <a:buFont typeface="Wingdings" pitchFamily="2" charset="2"/>
              <a:buChar char="Ø"/>
            </a:pPr>
            <a:endParaRPr lang="en-GB" sz="1600" dirty="0"/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Could this affect how your model works?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How could you improve your model?</a:t>
            </a:r>
            <a:endParaRPr lang="en-GB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45034C-64BC-6DF8-B18A-02D14D31F7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4721" y="1488648"/>
            <a:ext cx="2527741" cy="189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50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C8BA5547-30CC-101B-8409-3A6AB906A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05778D9-FC1E-CDD5-5D18-2BA9DFF2F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0" y="246868"/>
            <a:ext cx="1193721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7BCDC2"/>
              </a:highlight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D0F53F11-3E75-FFF1-C098-2C9257285E05}"/>
              </a:ext>
            </a:extLst>
          </p:cNvPr>
          <p:cNvSpPr/>
          <p:nvPr/>
        </p:nvSpPr>
        <p:spPr>
          <a:xfrm>
            <a:off x="509453" y="193488"/>
            <a:ext cx="111530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29315A6-AE08-43CC-BB3B-2223178C7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6074" y="181445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Apply to real life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FD2A728-EB4E-466C-F4D1-6E974BC02042}"/>
              </a:ext>
            </a:extLst>
          </p:cNvPr>
          <p:cNvSpPr txBox="1">
            <a:spLocks/>
          </p:cNvSpPr>
          <p:nvPr/>
        </p:nvSpPr>
        <p:spPr>
          <a:xfrm>
            <a:off x="197529" y="1057900"/>
            <a:ext cx="5999231" cy="357671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600" dirty="0"/>
              <a:t>A machine learning model has been trained with movement data from a class of 30 children in a school. </a:t>
            </a:r>
          </a:p>
          <a:p>
            <a:pPr marL="139700">
              <a:lnSpc>
                <a:spcPct val="114999"/>
              </a:lnSpc>
            </a:pPr>
            <a:r>
              <a:rPr lang="en-GB" sz="1600" b="1" dirty="0"/>
              <a:t>All</a:t>
            </a:r>
            <a:r>
              <a:rPr lang="en-GB" sz="1600" dirty="0"/>
              <a:t> of the children ran, jumped, and walked around the playground when collecting the training data.</a:t>
            </a:r>
          </a:p>
          <a:p>
            <a:pPr marL="139700">
              <a:lnSpc>
                <a:spcPct val="114999"/>
              </a:lnSpc>
            </a:pPr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1600" dirty="0"/>
              <a:t>The following students from another class try out the finished model: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A younger student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A student on crutches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A student using a wheelchair</a:t>
            </a:r>
          </a:p>
          <a:p>
            <a:pPr marL="139700">
              <a:lnSpc>
                <a:spcPct val="114999"/>
              </a:lnSpc>
            </a:pPr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1600" dirty="0"/>
              <a:t>Do you think they will all have a successful experience using the model? Why? / Why not?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</p:txBody>
      </p:sp>
      <p:pic>
        <p:nvPicPr>
          <p:cNvPr id="6" name="Picture 5" descr="Statistics with solid fill">
            <a:extLst>
              <a:ext uri="{FF2B5EF4-FFF2-40B4-BE49-F238E27FC236}">
                <a16:creationId xmlns:a16="http://schemas.microsoft.com/office/drawing/2014/main" id="{CD771513-A9E9-AC95-6B0D-3E561C2284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343651" y="1492050"/>
            <a:ext cx="2495324" cy="249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506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2EF66A8E-EB8D-FB34-F11E-B97A60A16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D8F205B-99C7-755A-DAFC-1581E8F9CA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0" y="246868"/>
            <a:ext cx="1193721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7BCDC2"/>
              </a:highlight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BFC272E7-CD47-7C26-5184-D322A07E8BFC}"/>
              </a:ext>
            </a:extLst>
          </p:cNvPr>
          <p:cNvSpPr/>
          <p:nvPr/>
        </p:nvSpPr>
        <p:spPr>
          <a:xfrm>
            <a:off x="509453" y="193488"/>
            <a:ext cx="111530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3CBA907-8636-2D3F-1281-876909CB6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6074" y="181445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Apply to real life 2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34A8377-FA47-F456-F630-D92EBF095EDF}"/>
              </a:ext>
            </a:extLst>
          </p:cNvPr>
          <p:cNvSpPr txBox="1">
            <a:spLocks/>
          </p:cNvSpPr>
          <p:nvPr/>
        </p:nvSpPr>
        <p:spPr>
          <a:xfrm>
            <a:off x="202609" y="954825"/>
            <a:ext cx="5999231" cy="368819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600" dirty="0"/>
              <a:t>The ML model can only correctly identify movements it has been trained on.</a:t>
            </a:r>
          </a:p>
          <a:p>
            <a:pPr marL="139700">
              <a:lnSpc>
                <a:spcPct val="114999"/>
              </a:lnSpc>
            </a:pPr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1600" dirty="0"/>
              <a:t>The younger student would probably have success using the model, as their movements would be similar to the group who collected the training data.</a:t>
            </a:r>
          </a:p>
          <a:p>
            <a:pPr marL="139700">
              <a:lnSpc>
                <a:spcPct val="114999"/>
              </a:lnSpc>
            </a:pPr>
            <a:r>
              <a:rPr lang="en-GB" sz="1600" dirty="0"/>
              <a:t>However, a </a:t>
            </a:r>
            <a:r>
              <a:rPr lang="en-GB" sz="1600" i="1" dirty="0"/>
              <a:t>much</a:t>
            </a:r>
            <a:r>
              <a:rPr lang="en-GB" sz="1600" dirty="0"/>
              <a:t> younger child might run, jump, and walk differently.</a:t>
            </a:r>
          </a:p>
          <a:p>
            <a:pPr marL="139700">
              <a:lnSpc>
                <a:spcPct val="114999"/>
              </a:lnSpc>
            </a:pPr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1600" dirty="0"/>
              <a:t>The model might struggle to accurately detect the movements of the students who used crutches or a wheelchair, because their movement data might be very different to the data used to train the model.</a:t>
            </a:r>
          </a:p>
        </p:txBody>
      </p:sp>
      <p:pic>
        <p:nvPicPr>
          <p:cNvPr id="2" name="Picture 5" descr="Statistics with solid fill">
            <a:extLst>
              <a:ext uri="{FF2B5EF4-FFF2-40B4-BE49-F238E27FC236}">
                <a16:creationId xmlns:a16="http://schemas.microsoft.com/office/drawing/2014/main" id="{6B3AA7A7-2589-7867-DE9B-442199D3B7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343651" y="1492050"/>
            <a:ext cx="2495324" cy="249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33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DEAB20A-DA8D-06B2-D413-F2FB1B073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1A552C-6800-1453-DCF7-47EF9C798A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0" y="246868"/>
            <a:ext cx="1193721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AF5D0B5C-50B4-FF94-84E5-BF56AECC7BFB}"/>
              </a:ext>
            </a:extLst>
          </p:cNvPr>
          <p:cNvSpPr/>
          <p:nvPr/>
        </p:nvSpPr>
        <p:spPr>
          <a:xfrm>
            <a:off x="509453" y="193488"/>
            <a:ext cx="111530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 dirty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 dirty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F58D819-FE37-09A6-D40A-51231B9E5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6074" y="181445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Apply to real life 3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4DF1C6D-62FE-D74D-9D4A-82EC70C0659A}"/>
              </a:ext>
            </a:extLst>
          </p:cNvPr>
          <p:cNvSpPr txBox="1">
            <a:spLocks/>
          </p:cNvSpPr>
          <p:nvPr/>
        </p:nvSpPr>
        <p:spPr>
          <a:xfrm>
            <a:off x="197529" y="1057900"/>
            <a:ext cx="5999231" cy="357671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 dirty="0"/>
              <a:t>Can you think of situations where groups of people may not be able to use technology if their data has been excluded from the training data?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Think about: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voice data, for example, data used in voice assistants on smart speakers and phones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image data, for example, data used to tag photos in a phone app.</a:t>
            </a:r>
          </a:p>
        </p:txBody>
      </p:sp>
      <p:pic>
        <p:nvPicPr>
          <p:cNvPr id="2" name="Picture 5" descr="Statistics with solid fill">
            <a:extLst>
              <a:ext uri="{FF2B5EF4-FFF2-40B4-BE49-F238E27FC236}">
                <a16:creationId xmlns:a16="http://schemas.microsoft.com/office/drawing/2014/main" id="{A9D053B1-4B31-829A-94BF-1F535CF1A4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343651" y="1492050"/>
            <a:ext cx="2495324" cy="249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85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3549</TotalTime>
  <Words>927</Words>
  <Application>Microsoft Macintosh PowerPoint</Application>
  <PresentationFormat>On-screen Show (16:9)</PresentationFormat>
  <Paragraphs>109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Wingdings</vt:lpstr>
      <vt:lpstr>Office Theme</vt:lpstr>
      <vt:lpstr>First lessons with micro:bit CreateAI  Lesson 6 Strengthening models through adding diverse data</vt:lpstr>
      <vt:lpstr>Learning objectives</vt:lpstr>
      <vt:lpstr>Share</vt:lpstr>
      <vt:lpstr>Go to MakeCode to download your code</vt:lpstr>
      <vt:lpstr>Swap and test</vt:lpstr>
      <vt:lpstr>Why different outcomes?</vt:lpstr>
      <vt:lpstr>Apply to real life</vt:lpstr>
      <vt:lpstr>Apply to real life 2</vt:lpstr>
      <vt:lpstr>Apply to real life 3</vt:lpstr>
      <vt:lpstr>Reflect on your learning</vt:lpstr>
      <vt:lpstr>Optional - next steps part 1</vt:lpstr>
      <vt:lpstr>Optional - next steps part 2</vt:lpstr>
      <vt:lpstr>What now?</vt:lpstr>
      <vt:lpstr>Visit microbit.org/teach for more lessons, projects, courses and help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microbit CreateAI: Lesson 6 Strengthening models through adding diverse data - Slides</dc:title>
  <dc:subject/>
  <dc:creator>Micro:bit Educational Foundation</dc:creator>
  <cp:keywords/>
  <dc:description/>
  <cp:lastModifiedBy>Blathnaid Walsh-Heron</cp:lastModifiedBy>
  <cp:revision>174</cp:revision>
  <dcterms:modified xsi:type="dcterms:W3CDTF">2026-02-06T14:33:45Z</dcterms:modified>
  <cp:category/>
</cp:coreProperties>
</file>