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70" r:id="rId2"/>
    <p:sldId id="287" r:id="rId3"/>
    <p:sldId id="276" r:id="rId4"/>
    <p:sldId id="325" r:id="rId5"/>
    <p:sldId id="314" r:id="rId6"/>
    <p:sldId id="326" r:id="rId7"/>
    <p:sldId id="315" r:id="rId8"/>
    <p:sldId id="306" r:id="rId9"/>
    <p:sldId id="313" r:id="rId10"/>
    <p:sldId id="328" r:id="rId11"/>
    <p:sldId id="321" r:id="rId12"/>
    <p:sldId id="327" r:id="rId13"/>
    <p:sldId id="282" r:id="rId14"/>
    <p:sldId id="281" r:id="rId15"/>
    <p:sldId id="283" r:id="rId16"/>
    <p:sldId id="265" r:id="rId17"/>
    <p:sldId id="266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D98D0327-BAC9-7743-BD99-480A34FB02C6}">
          <p14:sldIdLst>
            <p14:sldId id="270"/>
          </p14:sldIdLst>
        </p14:section>
        <p14:section name="Recap" id="{84F745A5-65CE-0043-B385-0D4EA587259F}">
          <p14:sldIdLst>
            <p14:sldId id="287"/>
          </p14:sldIdLst>
        </p14:section>
        <p14:section name="Learning objectives and compare code" id="{EE2171CB-3CC0-1543-9D8D-7435E62FB4E2}">
          <p14:sldIdLst>
            <p14:sldId id="276"/>
            <p14:sldId id="325"/>
            <p14:sldId id="314"/>
            <p14:sldId id="326"/>
          </p14:sldIdLst>
        </p14:section>
        <p14:section name="Making a nightlight" id="{05EFD937-46ED-1F41-BA6D-5EC913222B35}">
          <p14:sldIdLst>
            <p14:sldId id="315"/>
            <p14:sldId id="306"/>
            <p14:sldId id="313"/>
            <p14:sldId id="328"/>
            <p14:sldId id="321"/>
            <p14:sldId id="327"/>
          </p14:sldIdLst>
        </p14:section>
        <p14:section name="Extend, evaluate and next steps" id="{100029E0-1933-0B4B-A1CE-46482192DA30}">
          <p14:sldIdLst>
            <p14:sldId id="282"/>
            <p14:sldId id="281"/>
            <p14:sldId id="283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935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orient="horz" pos="577" userDrawn="1">
          <p15:clr>
            <a:srgbClr val="A4A3A4"/>
          </p15:clr>
        </p15:guide>
        <p15:guide id="4" pos="553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F2BF18-B541-2123-2B05-9BC637B7B154}" name="Giles Booth" initials="GB" userId="S::giles@microbit.org::56a1ec5d-ec88-44ef-8e12-a07e6ae06659" providerId="AD"/>
  <p188:author id="{52F4FB32-BC52-F9D5-C44C-C7046248D1A5}" name="Anna Smirnova" initials="AS" userId="S::anna@microbit.org::b826b48b-1e60-4518-ae0b-a6b9e903ff4a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0365"/>
    <a:srgbClr val="E7645C"/>
    <a:srgbClr val="6C4BC1"/>
    <a:srgbClr val="00A000"/>
    <a:srgbClr val="2A92D6"/>
    <a:srgbClr val="2A94D6"/>
    <a:srgbClr val="3FB6FE"/>
    <a:srgbClr val="7BCDC3"/>
    <a:srgbClr val="00C80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153"/>
    <p:restoredTop sz="71918"/>
  </p:normalViewPr>
  <p:slideViewPr>
    <p:cSldViewPr snapToGrid="0">
      <p:cViewPr varScale="1">
        <p:scale>
          <a:sx n="86" d="100"/>
          <a:sy n="86" d="100"/>
        </p:scale>
        <p:origin x="216" y="728"/>
      </p:cViewPr>
      <p:guideLst>
        <p:guide orient="horz" pos="2935"/>
        <p:guide pos="226"/>
        <p:guide orient="horz" pos="577"/>
        <p:guide pos="55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24ED936-2CAA-5747-8503-5C7862767742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091831F-4EB0-A94A-A132-4C9A8B82AD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5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microbit.org/get-started/features/sensors/#light-sensor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168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902AE-3396-2DD5-91C8-37FE5B878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B40D25-6993-3E73-B2B1-44192983D0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74A939-A010-CF65-4432-6B70FBC4CA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could use the LED planning sheet from lesson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1CA355-56DF-5467-8EA1-F2421D3F5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354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3394EA-0787-6003-9706-D478107CE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1ABAC8-2975-C03A-F85E-8028992B9F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220E14-1B90-723E-CFC7-71E17AF5D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E5D23F-E129-A714-5C6F-0CBD782EA9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80440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5656B-458F-1FB7-EFF1-FFFF498F1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B2F3A7-7CEE-FEC8-F56F-5CC41AA251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DB2C5B-7C97-F246-7306-45F8B753BE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transfer code to their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and test.</a:t>
            </a:r>
          </a:p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you have battery packs, encourage students to unplug their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from computers and attach them. </a:t>
            </a:r>
          </a:p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it work as you expected? If not, do you need to debug the code and download it again?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0E8628-07AF-4A24-08B6-0B169F62DF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2239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 temperature sensor could be used to help you decide if it is too hot to play sports or take a baby for a walk outside. A sound alarm could help you protect your hearing on a building site or when listening to music.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544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endParaRPr lang="en-GB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2519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900" b="0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What is a sensor? An input that senses things in the real world, such as movement, temperature, and light levels.</a:t>
            </a:r>
          </a:p>
          <a:p>
            <a:pPr lvl="0"/>
            <a:r>
              <a:rPr lang="en-GB" sz="900" b="0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What is logic? How computers make decisions based on whether things are true or false.</a:t>
            </a:r>
          </a:p>
          <a:p>
            <a:pPr lvl="0"/>
            <a:r>
              <a:rPr lang="en-GB" sz="900" b="0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What is a conditional instruction? Sometimes also called selection, making different things happen based on different conditions.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548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715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149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51BBB-E0CA-828F-6CA7-A37603D36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BD9E65-E4B0-4DA3-5D84-8BDB88EAD3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9D9F5F-5340-4128-542B-26C81D1C1F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55A986-02EA-194B-C15A-0626FBED2C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769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493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DEF1C-4F9D-7554-1207-22A100A71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F38A51-AE03-FEA9-44FE-36CA819891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EDC675-54C2-6903-2EC7-B17AC811D5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 Python there is no ‘then’ instruction, the colon : at the end of line 4 and the following indentation has the same effect.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Note how the indentations in the Python code are similar to the parts of the code in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that are snapped inside other blocks.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Python has an extra </a:t>
            </a:r>
            <a:r>
              <a:rPr lang="en-GB" sz="9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sleep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instruction – like the </a:t>
            </a:r>
            <a:r>
              <a:rPr lang="en-GB" sz="9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pause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block in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– because it makes the project work better by reducing the amount of flicker on the display when the light level is around 100. In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the </a:t>
            </a:r>
            <a:r>
              <a:rPr lang="en-GB" sz="9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forever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loops have built-in pauses that are hidden from users.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76CB80-78CC-725C-B481-7DFC5E00ED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124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45184-B84F-3CE9-76E1-49ADAA0D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615764-A675-25A2-AA50-E237EB2010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EAA115-6911-F35B-77B4-027BEA7EF1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See the video on </a:t>
            </a:r>
            <a:r>
              <a:rPr lang="en-GB" sz="900" b="0" i="0" u="sng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hlinkClick r:id="rId3"/>
              </a:rPr>
              <a:t>https://microbit.org/get-started/features/sensors/#light-sensor</a:t>
            </a:r>
            <a:r>
              <a:rPr lang="en-GB" sz="900" b="0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for more information on the light sensor.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6E498-A42B-F7EE-CE3D-EB0517ED25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455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C9F43-937C-9693-2D2D-02D0697A2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5E49BF-0866-9889-8FD7-C438022140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676B4-E385-F733-85DB-DF308AAE3C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Conditional (if…then…else) instructions are sometimes referred to as examples of </a:t>
            </a:r>
            <a:r>
              <a:rPr lang="en-GB" sz="9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selection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 Python there is no ‘then’ instruction, the colon : at the end of line 4 and the following indentation has the same effect.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Python has an extra </a:t>
            </a:r>
            <a:r>
              <a:rPr lang="en-GB" sz="9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sleep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instruction – like the </a:t>
            </a:r>
            <a:r>
              <a:rPr lang="en-GB" sz="9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pause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block in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– because it makes the project work better by reducing the amount of flicker on the display when the light level is around 100. In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the </a:t>
            </a:r>
            <a:r>
              <a:rPr lang="en-GB" sz="9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forever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loops have built-in pauses that are hidden from users.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D3EFE-ED13-6566-ACFB-92E0F809E4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369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B500C-2E6C-BBE3-581C-3604099FA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809830-FC1E-2774-F4DB-ECF1EF5588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7D3490-57E4-00BF-D120-F3F1166D14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B52C7A-E1DB-4FFE-6373-D52C2537F7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346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A0A7A-1A02-BFE1-8BAB-C5EEEEDEC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148F14-076A-BCB9-A75A-F0F154A40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68163E-52B1-C321-CE15-6910E6A298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transfer code to their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and test.</a:t>
            </a:r>
          </a:p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you have battery packs, encourage students to unplug their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from computers and attach them. </a:t>
            </a:r>
          </a:p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it work as you expected? If not, do you need to edit the code and download it again?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47C5D-5088-03C8-CE6F-1E3C32EDAF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9116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974F3-CFD8-8D73-E533-D0D3A673D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C89E86-382A-C190-5239-E0E29DFC48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C2736A-3711-1156-426C-D26F9BF82B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70E05F-3BD3-8F42-3EF7-2C6E1D5912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958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A74D6D6-39CE-742B-6D4C-33E566EF85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0109" y="897013"/>
            <a:ext cx="2720606" cy="44561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AB0DE2E-6079-1441-7D04-CBCCBD273E09}"/>
              </a:ext>
            </a:extLst>
          </p:cNvPr>
          <p:cNvSpPr txBox="1"/>
          <p:nvPr userDrawn="1"/>
        </p:nvSpPr>
        <p:spPr>
          <a:xfrm>
            <a:off x="732370" y="1507510"/>
            <a:ext cx="366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b="0" i="0" kern="1200" dirty="0">
                <a:solidFill>
                  <a:srgbClr val="6C4BC1"/>
                </a:solidFill>
                <a:latin typeface="Arial" panose="020B0604020202020204" pitchFamily="34" charset="0"/>
                <a:ea typeface="+mn-ea"/>
                <a:cs typeface="+mn-cs"/>
              </a:rPr>
              <a:t>First lessons with Python and the </a:t>
            </a:r>
            <a:r>
              <a:rPr lang="en-GB" sz="2000" b="0" i="0" kern="1200" dirty="0" err="1">
                <a:solidFill>
                  <a:srgbClr val="6C4BC1"/>
                </a:solidFill>
                <a:latin typeface="Arial" panose="020B0604020202020204" pitchFamily="34" charset="0"/>
                <a:ea typeface="+mn-ea"/>
                <a:cs typeface="+mn-cs"/>
              </a:rPr>
              <a:t>micro:bit</a:t>
            </a:r>
            <a:endParaRPr lang="en-GB" sz="2000" b="0" i="0" kern="1200" dirty="0">
              <a:solidFill>
                <a:srgbClr val="6C4BC1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>
              <a:solidFill>
                <a:srgbClr val="6C4BC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9185" y="2344694"/>
            <a:ext cx="5019621" cy="1218795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400">
                <a:solidFill>
                  <a:srgbClr val="000000"/>
                </a:solidFill>
              </a:defRPr>
            </a:lvl1pPr>
          </a:lstStyle>
          <a:p>
            <a:r>
              <a:rPr lang="en-GB"/>
              <a:t>Click to edit Lesson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0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FED73E-0167-86BC-76AB-525A021F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190499"/>
            <a:ext cx="9143998" cy="5333999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0D9C7407-B083-E1DD-02C9-633979839614}"/>
              </a:ext>
            </a:extLst>
          </p:cNvPr>
          <p:cNvSpPr/>
          <p:nvPr userDrawn="1"/>
        </p:nvSpPr>
        <p:spPr>
          <a:xfrm>
            <a:off x="4078224" y="713232"/>
            <a:ext cx="1069848" cy="987552"/>
          </a:xfrm>
          <a:custGeom>
            <a:avLst/>
            <a:gdLst>
              <a:gd name="connsiteX0" fmla="*/ 228600 w 1069848"/>
              <a:gd name="connsiteY0" fmla="*/ 36576 h 987552"/>
              <a:gd name="connsiteX1" fmla="*/ 0 w 1069848"/>
              <a:gd name="connsiteY1" fmla="*/ 658368 h 987552"/>
              <a:gd name="connsiteX2" fmla="*/ 109728 w 1069848"/>
              <a:gd name="connsiteY2" fmla="*/ 859536 h 987552"/>
              <a:gd name="connsiteX3" fmla="*/ 356616 w 1069848"/>
              <a:gd name="connsiteY3" fmla="*/ 877824 h 987552"/>
              <a:gd name="connsiteX4" fmla="*/ 640080 w 1069848"/>
              <a:gd name="connsiteY4" fmla="*/ 987552 h 987552"/>
              <a:gd name="connsiteX5" fmla="*/ 1014984 w 1069848"/>
              <a:gd name="connsiteY5" fmla="*/ 969264 h 987552"/>
              <a:gd name="connsiteX6" fmla="*/ 1042416 w 1069848"/>
              <a:gd name="connsiteY6" fmla="*/ 722376 h 987552"/>
              <a:gd name="connsiteX7" fmla="*/ 1069848 w 1069848"/>
              <a:gd name="connsiteY7" fmla="*/ 246888 h 987552"/>
              <a:gd name="connsiteX8" fmla="*/ 850392 w 1069848"/>
              <a:gd name="connsiteY8" fmla="*/ 0 h 987552"/>
              <a:gd name="connsiteX9" fmla="*/ 228600 w 1069848"/>
              <a:gd name="connsiteY9" fmla="*/ 36576 h 98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9848" h="987552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68087F39-7CDA-9F46-E5A8-0C76F1518E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46248" y="540140"/>
            <a:ext cx="1143000" cy="1143000"/>
          </a:xfrm>
          <a:prstGeom prst="rect">
            <a:avLst/>
          </a:prstGeom>
        </p:spPr>
      </p:pic>
      <p:pic>
        <p:nvPicPr>
          <p:cNvPr id="9" name="Picture 8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21DC12E8-204E-F4E8-7FC1-FCD1CE4F85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51352" y="1080172"/>
            <a:ext cx="521768" cy="47433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61ABD73-16C4-FA58-8483-B41A7EB0BE0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7581" y="897013"/>
            <a:ext cx="2720606" cy="445616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5F77100A-86A2-4447-B25A-CF248D74DA30}"/>
              </a:ext>
            </a:extLst>
          </p:cNvPr>
          <p:cNvSpPr/>
          <p:nvPr userDrawn="1"/>
        </p:nvSpPr>
        <p:spPr>
          <a:xfrm>
            <a:off x="301752" y="3374136"/>
            <a:ext cx="1380744" cy="1435608"/>
          </a:xfrm>
          <a:custGeom>
            <a:avLst/>
            <a:gdLst>
              <a:gd name="connsiteX0" fmla="*/ 365760 w 1380744"/>
              <a:gd name="connsiteY0" fmla="*/ 219456 h 1435608"/>
              <a:gd name="connsiteX1" fmla="*/ 411480 w 1380744"/>
              <a:gd name="connsiteY1" fmla="*/ 192024 h 1435608"/>
              <a:gd name="connsiteX2" fmla="*/ 722376 w 1380744"/>
              <a:gd name="connsiteY2" fmla="*/ 0 h 1435608"/>
              <a:gd name="connsiteX3" fmla="*/ 1097280 w 1380744"/>
              <a:gd name="connsiteY3" fmla="*/ 82296 h 1435608"/>
              <a:gd name="connsiteX4" fmla="*/ 1335024 w 1380744"/>
              <a:gd name="connsiteY4" fmla="*/ 292608 h 1435608"/>
              <a:gd name="connsiteX5" fmla="*/ 1380744 w 1380744"/>
              <a:gd name="connsiteY5" fmla="*/ 630936 h 1435608"/>
              <a:gd name="connsiteX6" fmla="*/ 1298448 w 1380744"/>
              <a:gd name="connsiteY6" fmla="*/ 950976 h 1435608"/>
              <a:gd name="connsiteX7" fmla="*/ 1115568 w 1380744"/>
              <a:gd name="connsiteY7" fmla="*/ 1207008 h 1435608"/>
              <a:gd name="connsiteX8" fmla="*/ 685800 w 1380744"/>
              <a:gd name="connsiteY8" fmla="*/ 1426464 h 1435608"/>
              <a:gd name="connsiteX9" fmla="*/ 265176 w 1380744"/>
              <a:gd name="connsiteY9" fmla="*/ 1435608 h 1435608"/>
              <a:gd name="connsiteX10" fmla="*/ 0 w 1380744"/>
              <a:gd name="connsiteY10" fmla="*/ 1307592 h 1435608"/>
              <a:gd name="connsiteX11" fmla="*/ 18288 w 1380744"/>
              <a:gd name="connsiteY11" fmla="*/ 804672 h 1435608"/>
              <a:gd name="connsiteX12" fmla="*/ 365760 w 1380744"/>
              <a:gd name="connsiteY12" fmla="*/ 219456 h 143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0744" h="1435608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black and white image of a bird&#10;&#10;Description automatically generated with low confidence">
            <a:extLst>
              <a:ext uri="{FF2B5EF4-FFF2-40B4-BE49-F238E27FC236}">
                <a16:creationId xmlns:a16="http://schemas.microsoft.com/office/drawing/2014/main" id="{3D786174-A8C3-4389-DE85-62A48775A5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45036" y="3539017"/>
            <a:ext cx="1282700" cy="1130300"/>
          </a:xfrm>
          <a:prstGeom prst="rect">
            <a:avLst/>
          </a:prstGeom>
        </p:spPr>
      </p:pic>
      <p:pic>
        <p:nvPicPr>
          <p:cNvPr id="13" name="Picture 12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1EF8D2CE-A49A-DCF3-A065-D0B8B89492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2859" y="4527005"/>
            <a:ext cx="4826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8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995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929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97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370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10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D99FC9EB-1597-3ACA-1037-BAC59508C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535" y="190998"/>
            <a:ext cx="4007764" cy="794403"/>
          </a:xfrm>
        </p:spPr>
        <p:txBody>
          <a:bodyPr wrap="none" lIns="0" tIns="180000" rIns="0" bIns="180000">
            <a:spAutoFit/>
          </a:bodyPr>
          <a:lstStyle>
            <a:lvl1pPr marL="179388" indent="-134938"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0000" lvl="0" indent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/>
              <a:t>Click to edit 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4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22D24B5-F34A-D34D-8D5A-0ACCE9A2D434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A9FFA3-44FD-EE4B-B909-2843D831AAA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95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6" r:id="rId3"/>
    <p:sldLayoutId id="2147483680" r:id="rId4"/>
    <p:sldLayoutId id="2147483674" r:id="rId5"/>
    <p:sldLayoutId id="2147483678" r:id="rId6"/>
    <p:sldLayoutId id="2147483679" r:id="rId7"/>
    <p:sldLayoutId id="214748367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microbit.org/teach/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7.jpg"/><Relationship Id="rId7" Type="http://schemas.openxmlformats.org/officeDocument/2006/relationships/image" Target="../media/image41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Relationship Id="rId9" Type="http://schemas.openxmlformats.org/officeDocument/2006/relationships/image" Target="../media/image5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png"/><Relationship Id="rId5" Type="http://schemas.openxmlformats.org/officeDocument/2006/relationships/image" Target="../media/image53.jpg"/><Relationship Id="rId4" Type="http://schemas.openxmlformats.org/officeDocument/2006/relationships/image" Target="../media/image5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" Type="http://schemas.openxmlformats.org/officeDocument/2006/relationships/image" Target="../media/image57.svg"/><Relationship Id="rId9" Type="http://schemas.openxmlformats.org/officeDocument/2006/relationships/image" Target="../media/image6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3" Type="http://schemas.openxmlformats.org/officeDocument/2006/relationships/image" Target="../media/image20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4.svg"/><Relationship Id="rId5" Type="http://schemas.openxmlformats.org/officeDocument/2006/relationships/image" Target="../media/image22.png"/><Relationship Id="rId10" Type="http://schemas.openxmlformats.org/officeDocument/2006/relationships/image" Target="../media/image44.png"/><Relationship Id="rId4" Type="http://schemas.openxmlformats.org/officeDocument/2006/relationships/image" Target="../media/image63.svg"/><Relationship Id="rId9" Type="http://schemas.openxmlformats.org/officeDocument/2006/relationships/image" Target="../media/image23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13" Type="http://schemas.openxmlformats.org/officeDocument/2006/relationships/image" Target="../media/image44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sv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svg"/><Relationship Id="rId4" Type="http://schemas.openxmlformats.org/officeDocument/2006/relationships/image" Target="../media/image68.svg"/><Relationship Id="rId9" Type="http://schemas.openxmlformats.org/officeDocument/2006/relationships/image" Target="../media/image73.png"/><Relationship Id="rId14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13" Type="http://schemas.openxmlformats.org/officeDocument/2006/relationships/image" Target="../media/image86.png"/><Relationship Id="rId3" Type="http://schemas.openxmlformats.org/officeDocument/2006/relationships/hyperlink" Target="https://microbit.org/teach" TargetMode="External"/><Relationship Id="rId7" Type="http://schemas.openxmlformats.org/officeDocument/2006/relationships/image" Target="../media/image80.png"/><Relationship Id="rId12" Type="http://schemas.openxmlformats.org/officeDocument/2006/relationships/image" Target="../media/image85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sv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svg"/><Relationship Id="rId4" Type="http://schemas.openxmlformats.org/officeDocument/2006/relationships/hyperlink" Target="https://creativecommons.org/licenses/by-sa/4.0/" TargetMode="External"/><Relationship Id="rId9" Type="http://schemas.openxmlformats.org/officeDocument/2006/relationships/image" Target="../media/image82.png"/><Relationship Id="rId14" Type="http://schemas.openxmlformats.org/officeDocument/2006/relationships/image" Target="../media/image8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sv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image" Target="../media/image17.svg"/><Relationship Id="rId4" Type="http://schemas.openxmlformats.org/officeDocument/2006/relationships/image" Target="../media/image21.sv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jpg"/><Relationship Id="rId4" Type="http://schemas.openxmlformats.org/officeDocument/2006/relationships/image" Target="../media/image3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g"/><Relationship Id="rId7" Type="http://schemas.openxmlformats.org/officeDocument/2006/relationships/image" Target="../media/image41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4A7B3-BBFD-C41B-2D57-44083B9B9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202" y="2344694"/>
            <a:ext cx="6429498" cy="1218795"/>
          </a:xfrm>
        </p:spPr>
        <p:txBody>
          <a:bodyPr/>
          <a:lstStyle/>
          <a:p>
            <a:r>
              <a:rPr lang="en-US" dirty="0"/>
              <a:t>Lesson 5</a:t>
            </a:r>
            <a:br>
              <a:rPr lang="en-US" dirty="0"/>
            </a:br>
            <a:r>
              <a:rPr lang="en-US" dirty="0"/>
              <a:t>Python nightlight</a:t>
            </a:r>
          </a:p>
        </p:txBody>
      </p:sp>
      <p:pic>
        <p:nvPicPr>
          <p:cNvPr id="11" name="Picture 32">
            <a:extLst>
              <a:ext uri="{FF2B5EF4-FFF2-40B4-BE49-F238E27FC236}">
                <a16:creationId xmlns:a16="http://schemas.microsoft.com/office/drawing/2014/main" id="{580E9A66-575F-E272-BC25-1A2B1544D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8342" y="359344"/>
            <a:ext cx="384837" cy="264576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92242" y="389760"/>
            <a:ext cx="292203" cy="3093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8653AB-D29E-88C0-D12A-CAEE58054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202" y="3739736"/>
            <a:ext cx="906368" cy="9063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40E384-9D1B-F075-52F2-4DEE8F1506E8}"/>
              </a:ext>
            </a:extLst>
          </p:cNvPr>
          <p:cNvSpPr txBox="1"/>
          <p:nvPr/>
        </p:nvSpPr>
        <p:spPr>
          <a:xfrm>
            <a:off x="793179" y="4784156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 April 2026. Visit 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https://microbit.org/teach/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most up-to-date resources.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A700D5-B930-DD34-DDD0-7E41673252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98957" y="409074"/>
            <a:ext cx="2999873" cy="224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75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36068E-613A-DF0E-48B5-9D586F972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4FA5E-1335-6093-9C21-814AF68AD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7958910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tweak the program – moon and stars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4CD18A8E-7055-3721-56C9-0FAD5C8312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4CB14D-A390-62EF-8810-50868D450BBF}"/>
              </a:ext>
            </a:extLst>
          </p:cNvPr>
          <p:cNvSpPr txBox="1"/>
          <p:nvPr/>
        </p:nvSpPr>
        <p:spPr>
          <a:xfrm>
            <a:off x="198163" y="1054943"/>
            <a:ext cx="4203355" cy="2589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change the image to show a </a:t>
            </a:r>
            <a:r>
              <a:rPr lang="en-GB" sz="20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moon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GB" sz="20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when it gets dark?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Note that LED brightness is represented as a number between 0 and 9, with 0 being off and 9 being the brightest.</a:t>
            </a:r>
          </a:p>
        </p:txBody>
      </p:sp>
      <p:pic>
        <p:nvPicPr>
          <p:cNvPr id="5" name="Picture 4" descr="A micro:bit showing a half moon on its display. ">
            <a:extLst>
              <a:ext uri="{FF2B5EF4-FFF2-40B4-BE49-F238E27FC236}">
                <a16:creationId xmlns:a16="http://schemas.microsoft.com/office/drawing/2014/main" id="{33FFE304-70B0-D19B-53A5-BD6702AD6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319" y="1008251"/>
            <a:ext cx="2771720" cy="2224393"/>
          </a:xfrm>
          <a:prstGeom prst="rect">
            <a:avLst/>
          </a:prstGeom>
        </p:spPr>
      </p:pic>
      <p:pic>
        <p:nvPicPr>
          <p:cNvPr id="7" name="Picture 6" descr="A micro:bit with the LEDs lit up at various levels corresponding to the numbers 0, 3, 5, 7 and 9. ">
            <a:extLst>
              <a:ext uri="{FF2B5EF4-FFF2-40B4-BE49-F238E27FC236}">
                <a16:creationId xmlns:a16="http://schemas.microsoft.com/office/drawing/2014/main" id="{77374DA2-FBFC-27BF-ACF5-975C8C0A04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0470" y="3361840"/>
            <a:ext cx="2044700" cy="15113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FD8266C-757D-8431-BB17-259B4A563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1219" y="403633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98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617D0-1970-6B04-AE45-935BF5DBA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173DECD-89BD-3C0C-1221-5F080CBCA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57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323179-5FBF-205C-AC41-BD00ABC7F1F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66314" y="212542"/>
            <a:ext cx="7817846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tweak the program – </a:t>
            </a:r>
            <a:r>
              <a:rPr lang="en-GB" dirty="0">
                <a:solidFill>
                  <a:schemeClr val="tx1"/>
                </a:solidFill>
              </a:rPr>
              <a:t>flashing lights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j-cs"/>
            </a:endParaRPr>
          </a:p>
        </p:txBody>
      </p:sp>
      <p:pic>
        <p:nvPicPr>
          <p:cNvPr id="3" name="Picture 2" descr="from microbit import *&#10;&#10;while True: &#10;    if display.read_light_level() &lt; 150: &#10;    display.show(Image(&#10;        “99999:”&#10;        “99999:”&#10;        “99999:”&#10;        “99999:”&#10;        “99999:”&#10;        sleep(500)&#10;        display.clear()&#10;        sleep(500)&#10;    else:&#10;        display.clear()&#10;  ">
            <a:extLst>
              <a:ext uri="{FF2B5EF4-FFF2-40B4-BE49-F238E27FC236}">
                <a16:creationId xmlns:a16="http://schemas.microsoft.com/office/drawing/2014/main" id="{0C6ECA50-3149-CF84-894E-C7A593CA1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72" y="1332854"/>
            <a:ext cx="4037545" cy="334763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5008D74-74E8-8CC5-40D2-27A67EBCB0CC}"/>
              </a:ext>
            </a:extLst>
          </p:cNvPr>
          <p:cNvSpPr txBox="1"/>
          <p:nvPr/>
        </p:nvSpPr>
        <p:spPr>
          <a:xfrm>
            <a:off x="4370521" y="1101438"/>
            <a:ext cx="3921631" cy="47442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could attach the micro:bit to your bag or clothing to use as an additional </a:t>
            </a:r>
            <a:r>
              <a:rPr lang="en-GB" sz="20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safety light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when walking or cycling.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make the micro:bit </a:t>
            </a:r>
            <a:r>
              <a:rPr lang="en-GB" sz="20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flash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to stand out more?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Think back to how you made the Python beating heart – can you do something similar with the code?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052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963E3-D25B-CE32-4818-10CD17F2C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9D88F385-BB89-39B2-F908-2C3C9F1E9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D7C3604-5572-1A14-2FCC-C3AAAB330DB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5839740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send to </a:t>
            </a:r>
            <a:r>
              <a:rPr kumimoji="0" lang="en-GB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micro:bit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again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67DD6E-55EB-3456-AADC-D1A421CD577D}"/>
              </a:ext>
            </a:extLst>
          </p:cNvPr>
          <p:cNvSpPr txBox="1"/>
          <p:nvPr/>
        </p:nvSpPr>
        <p:spPr>
          <a:xfrm>
            <a:off x="291153" y="1101438"/>
            <a:ext cx="8001000" cy="1931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Sending the code to your micro:bit again using the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 to </a:t>
            </a:r>
            <a:r>
              <a:rPr lang="en-GB" b="1" dirty="0" err="1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button at the bottom of the screen.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 might like to try the nightlight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inside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outdoors</a:t>
            </a:r>
            <a:r>
              <a:rPr lang="en-GB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 see how it works in different levels of light.  </a:t>
            </a: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Send to microbit button ">
            <a:extLst>
              <a:ext uri="{FF2B5EF4-FFF2-40B4-BE49-F238E27FC236}">
                <a16:creationId xmlns:a16="http://schemas.microsoft.com/office/drawing/2014/main" id="{BD6C6A26-4B86-FB04-03FA-1EBE60304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0" y="3321050"/>
            <a:ext cx="5803900" cy="144068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A7B9ABD-08E5-1843-7E3F-3333E95B43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092633">
            <a:off x="8004115" y="3250204"/>
            <a:ext cx="799808" cy="84685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DD774731-571E-AD7B-B1DD-C171E81D6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40675" y="3078529"/>
            <a:ext cx="275764" cy="27576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F565951-9E99-B3C9-FA0E-B8A2F5A020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835011">
            <a:off x="762304" y="3148648"/>
            <a:ext cx="734262" cy="73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272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547906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6C4BC1"/>
                </a:solidFill>
              </a:rPr>
              <a:t>Extend       </a:t>
            </a:r>
            <a:r>
              <a:rPr lang="en-GB" dirty="0">
                <a:solidFill>
                  <a:schemeClr val="tx1"/>
                </a:solidFill>
              </a:rPr>
              <a:t>Use other sensors    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920216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60052A-7CBD-35B7-812A-BA802CB8127F}"/>
              </a:ext>
            </a:extLst>
          </p:cNvPr>
          <p:cNvSpPr txBox="1"/>
          <p:nvPr/>
        </p:nvSpPr>
        <p:spPr>
          <a:xfrm>
            <a:off x="291153" y="1101438"/>
            <a:ext cx="318864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6C4BC1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you adjust your nightlight and turn it into an alarm that flashes if the </a:t>
            </a:r>
            <a:r>
              <a:rPr lang="en-GB" b="1" dirty="0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GB" b="1" dirty="0">
                <a:solidFill>
                  <a:srgbClr val="6C4BC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sound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levels are too high? </a:t>
            </a:r>
          </a:p>
          <a:p>
            <a:pPr marL="285750" indent="-285750">
              <a:buClr>
                <a:srgbClr val="6C4BC1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Note that the micro:bit measures temperature in degrees Celsius and measures sound in a 0-255 scale. </a:t>
            </a:r>
          </a:p>
          <a:p>
            <a:pPr marL="285750" indent="-285750">
              <a:buClr>
                <a:srgbClr val="6C4BC1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might a temperature or sound alarm be useful in real life? 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7BCCBEF-2A64-FF82-BCD3-E1CAE1BD98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72401" y="115269"/>
            <a:ext cx="914400" cy="914400"/>
          </a:xfrm>
          <a:prstGeom prst="rect">
            <a:avLst/>
          </a:prstGeom>
        </p:spPr>
      </p:pic>
      <p:pic>
        <p:nvPicPr>
          <p:cNvPr id="9" name="Picture 8" descr="from microbit import *&#10;&#10;while True: &#10;    if temperature() &gt; 20: &#10;    display.show(Image(&#10;        “99999:”&#10;        “99999:”&#10;        “99999:”&#10;        “99999:”&#10;        “99999:”&#10;        sleep(500)&#10;        display.clear()&#10;        sleep(500)&#10;    else:&#10;        display.clear()&#10;  ">
            <a:extLst>
              <a:ext uri="{FF2B5EF4-FFF2-40B4-BE49-F238E27FC236}">
                <a16:creationId xmlns:a16="http://schemas.microsoft.com/office/drawing/2014/main" id="{0EDA33F4-6AD7-0879-878A-D687027AE5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2963" y="1188634"/>
            <a:ext cx="3374648" cy="353242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66FCD66F-A6E6-627C-985C-4B1D870F3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34121" y="3952069"/>
            <a:ext cx="867906" cy="86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43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527662" cy="751314"/>
          </a:xfrm>
        </p:spPr>
        <p:txBody>
          <a:bodyPr/>
          <a:lstStyle/>
          <a:p>
            <a:pPr marL="182563"/>
            <a:r>
              <a:rPr lang="en-US" dirty="0">
                <a:solidFill>
                  <a:srgbClr val="2A94D6"/>
                </a:solidFill>
              </a:rPr>
              <a:t>Evaluate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211792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21A38A-EF20-8D95-C2A3-D6290ECB71B1}"/>
              </a:ext>
            </a:extLst>
          </p:cNvPr>
          <p:cNvSpPr txBox="1">
            <a:spLocks/>
          </p:cNvSpPr>
          <p:nvPr/>
        </p:nvSpPr>
        <p:spPr>
          <a:xfrm>
            <a:off x="425534" y="1324737"/>
            <a:ext cx="4868842" cy="266323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How easy was it to code a nightlight in Python?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How did it compare with block-based coding?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Did the project work as you expected?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did modify the code to </a:t>
            </a:r>
            <a:r>
              <a:rPr lang="en-US" sz="1800" kern="100" dirty="0">
                <a:ea typeface="Calibri" panose="020F0502020204030204" pitchFamily="34" charset="0"/>
              </a:rPr>
              <a:t>show a moon and stars, or flashing lights, and why? </a:t>
            </a: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63125A2-0C38-ADD9-91D6-3D6ECF361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092633">
            <a:off x="5331720" y="246128"/>
            <a:ext cx="515680" cy="5460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A469B92-5986-1E2B-FB5B-697933BCE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835011">
            <a:off x="8019804" y="4235364"/>
            <a:ext cx="652284" cy="6522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E03D74E-8E7B-9E83-BC76-D1B24B45C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16576" y="1030193"/>
            <a:ext cx="177800" cy="17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A7ED1E0-C773-C78F-2637-E0491E096A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57813" y="1348351"/>
            <a:ext cx="2616911" cy="263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014" y="212542"/>
            <a:ext cx="7200689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Evaluate</a:t>
            </a:r>
            <a:r>
              <a:rPr lang="en-GB" dirty="0">
                <a:solidFill>
                  <a:srgbClr val="7BCDC3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revisit the learning objectives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3486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6C878E6-BFB2-5213-F728-A40F40F32371}"/>
              </a:ext>
            </a:extLst>
          </p:cNvPr>
          <p:cNvSpPr txBox="1">
            <a:spLocks/>
          </p:cNvSpPr>
          <p:nvPr/>
        </p:nvSpPr>
        <p:spPr>
          <a:xfrm>
            <a:off x="355013" y="1236145"/>
            <a:ext cx="4470445" cy="969160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program a micro:bit using text-based code to make a light that switches on when it gets dark. 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B41B08B-5F87-BDA0-5675-67053AB5ACBB}"/>
              </a:ext>
            </a:extLst>
          </p:cNvPr>
          <p:cNvSpPr txBox="1">
            <a:spLocks/>
          </p:cNvSpPr>
          <p:nvPr/>
        </p:nvSpPr>
        <p:spPr>
          <a:xfrm>
            <a:off x="355014" y="2465887"/>
            <a:ext cx="4487447" cy="969160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explain that sensors are inputs that sense things in the real world such as movement and light.      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8F4F329-F093-BC54-A209-F5EC0B539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447" y="2541203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63AC40D-1F5A-A3FA-7246-F741197E1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6174" y="1471291"/>
            <a:ext cx="454285" cy="4982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B9B3FD5-B7F3-0035-BA01-DDC973AD4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82460">
            <a:off x="7672293" y="464498"/>
            <a:ext cx="1263694" cy="101957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9CEE6-809E-F47E-9B82-EE257F8FA7C3}"/>
              </a:ext>
            </a:extLst>
          </p:cNvPr>
          <p:cNvSpPr txBox="1">
            <a:spLocks/>
          </p:cNvSpPr>
          <p:nvPr/>
        </p:nvSpPr>
        <p:spPr>
          <a:xfrm>
            <a:off x="340041" y="3695594"/>
            <a:ext cx="4487447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explain that logic is how computers make decisions in code based on whether things are true or false.    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323F4F5-21C6-985B-9B93-6718569762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469451">
            <a:off x="575756" y="4035856"/>
            <a:ext cx="454285" cy="498248"/>
          </a:xfrm>
          <a:prstGeom prst="rect">
            <a:avLst/>
          </a:prstGeom>
        </p:spPr>
      </p:pic>
      <p:pic>
        <p:nvPicPr>
          <p:cNvPr id="6" name="Picture 5" descr="A micro:bit showing a half moon on its display. ">
            <a:extLst>
              <a:ext uri="{FF2B5EF4-FFF2-40B4-BE49-F238E27FC236}">
                <a16:creationId xmlns:a16="http://schemas.microsoft.com/office/drawing/2014/main" id="{71234EAC-E7E3-DFE9-7CF7-FF864737D12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94404" y="1736672"/>
            <a:ext cx="3204680" cy="257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18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7E87-19DC-35C4-C5EC-56D808DC3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2563"/>
            <a:r>
              <a:rPr lang="en-GB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5D8CB-9B0B-B2FE-8270-D7327593F9F3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5535" y="1392234"/>
            <a:ext cx="3870325" cy="2820644"/>
          </a:xfrm>
        </p:spPr>
        <p:txBody>
          <a:bodyPr wrap="square">
            <a:spAutoFit/>
          </a:bodyPr>
          <a:lstStyle/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None/>
            </a:pPr>
            <a:r>
              <a:rPr lang="en-GB" sz="2000" dirty="0"/>
              <a:t>Today we learned about the sensors and logic to make a nightlight.</a:t>
            </a:r>
          </a:p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None/>
            </a:pPr>
            <a:r>
              <a:rPr lang="en-GB" sz="2000" dirty="0"/>
              <a:t>Next time, we will learn about randomisation and selection to make a rock, paper, scissors game.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DF0C359-6C8C-BB46-F20D-AF658CBC3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00000">
            <a:off x="7815420" y="3454742"/>
            <a:ext cx="889000" cy="12319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3BD2F31-000F-AEE6-C398-116CD3835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8247220" y="448499"/>
            <a:ext cx="304800" cy="2794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1165D5A-05F4-C292-B9CC-E121A75C7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000000">
            <a:off x="4507090" y="4456318"/>
            <a:ext cx="301504" cy="258432"/>
          </a:xfrm>
          <a:prstGeom prst="rect">
            <a:avLst/>
          </a:prstGeom>
        </p:spPr>
      </p:pic>
      <p:pic>
        <p:nvPicPr>
          <p:cNvPr id="14" name="Picture 26">
            <a:extLst>
              <a:ext uri="{FF2B5EF4-FFF2-40B4-BE49-F238E27FC236}">
                <a16:creationId xmlns:a16="http://schemas.microsoft.com/office/drawing/2014/main" id="{F485E33E-9A7B-7F3D-A386-1202F4F63E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837496" y="221362"/>
            <a:ext cx="1191605" cy="794403"/>
          </a:xfrm>
          <a:prstGeom prst="rect">
            <a:avLst/>
          </a:prstGeom>
        </p:spPr>
      </p:pic>
      <p:pic>
        <p:nvPicPr>
          <p:cNvPr id="5" name="Graphic 4" descr="Lights On with solid fill">
            <a:extLst>
              <a:ext uri="{FF2B5EF4-FFF2-40B4-BE49-F238E27FC236}">
                <a16:creationId xmlns:a16="http://schemas.microsoft.com/office/drawing/2014/main" id="{8C01448D-FC0D-8B1A-2E93-EB010CF9762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18676" y="856853"/>
            <a:ext cx="1355133" cy="13551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2DF2B8-54ED-9AD5-EA95-3DA85D67C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48142" y="1299802"/>
            <a:ext cx="1769421" cy="14200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2C604D-E262-572C-3B27-4A5FA86B0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4848142" y="2909969"/>
            <a:ext cx="1769421" cy="142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2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1E3B7-4797-9827-995D-A3FBACE31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185" y="3012206"/>
            <a:ext cx="5019621" cy="78098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sz="2400" dirty="0"/>
              <a:t>Visit </a:t>
            </a:r>
            <a:r>
              <a:rPr lang="en-GB" sz="2400" dirty="0">
                <a:solidFill>
                  <a:srgbClr val="6C4B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microbit.org/teach</a:t>
            </a:r>
            <a:r>
              <a:rPr lang="en-GB" sz="2400" dirty="0">
                <a:solidFill>
                  <a:srgbClr val="6C4BC1"/>
                </a:solidFill>
              </a:rPr>
              <a:t> </a:t>
            </a:r>
            <a:r>
              <a:rPr lang="en-GB" sz="2400" b="0" dirty="0"/>
              <a:t>for more lessons, projects, courses and help.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A6576971-27D3-2E83-FB51-9968853DBEC9}"/>
              </a:ext>
            </a:extLst>
          </p:cNvPr>
          <p:cNvSpPr txBox="1">
            <a:spLocks/>
          </p:cNvSpPr>
          <p:nvPr/>
        </p:nvSpPr>
        <p:spPr>
          <a:xfrm>
            <a:off x="701328" y="4051111"/>
            <a:ext cx="7871639" cy="7086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This content is published by the </a:t>
            </a:r>
            <a:r>
              <a:rPr lang="en-GB" err="1">
                <a:solidFill>
                  <a:srgbClr val="000000"/>
                </a:solidFill>
                <a:ea typeface="Calibri" panose="020F0502020204030204" pitchFamily="34" charset="0"/>
              </a:rPr>
              <a:t>Micro:bit</a:t>
            </a: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 Educational Foundation under a </a:t>
            </a:r>
            <a:b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</a:br>
            <a:r>
              <a:rPr lang="en-GB" u="sng">
                <a:solidFill>
                  <a:srgbClr val="000000"/>
                </a:solidFill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Attribution-ShareAlike 4.0 International (CC BY-SA 4.0)</a:t>
            </a: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 licence</a:t>
            </a:r>
            <a:endParaRPr lang="en-GB">
              <a:solidFill>
                <a:srgbClr val="000000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9DB16B-C0C0-F95E-F95E-D32AAACA6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3887540" y="2135306"/>
            <a:ext cx="1175509" cy="7260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A13E4D5-F906-3AFC-569D-97006BD35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589501">
            <a:off x="7785632" y="1427237"/>
            <a:ext cx="713099" cy="61801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A642FD1-E430-9AD5-E723-6D656393C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72967" y="233350"/>
            <a:ext cx="190748" cy="52985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FADD1BE-DDB6-4B80-7464-AB048E4F9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91768">
            <a:off x="7349223" y="771976"/>
            <a:ext cx="533936" cy="4627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4FC5B1F1-B395-199C-4433-4A992110B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623016">
            <a:off x="6595498" y="2166548"/>
            <a:ext cx="1123640" cy="8668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DC258A1-2B1F-BE7D-B62D-FBC31BB24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56648" y="1584448"/>
            <a:ext cx="937937" cy="9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7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DB7A4-1142-019F-EBAD-01840A2F6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E9CD3-ACED-876D-7DB9-D721DCC82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5321970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</a:t>
            </a:r>
            <a:r>
              <a:rPr lang="en-GB" dirty="0">
                <a:solidFill>
                  <a:srgbClr val="00A000"/>
                </a:solidFill>
              </a:rPr>
              <a:t>Recap: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Python</a:t>
            </a:r>
            <a:r>
              <a:rPr lang="en-GB" dirty="0">
                <a:solidFill>
                  <a:srgbClr val="E7645C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step counter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97F99B9-BF49-EFAE-F18F-873D02826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00A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FDFDF0B8-E0F3-DBE3-EBF8-E3C766F06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  <p:pic>
        <p:nvPicPr>
          <p:cNvPr id="4" name="Picture 3" descr="MakeCode blocks: &#10;&#10;on start block containing:&#10;- set steps to 0&#10;&#10;on shake block containing: &#10;- change steps by 1&#10;- show number steps">
            <a:extLst>
              <a:ext uri="{FF2B5EF4-FFF2-40B4-BE49-F238E27FC236}">
                <a16:creationId xmlns:a16="http://schemas.microsoft.com/office/drawing/2014/main" id="{22763701-1871-BD4C-CE34-21752EBA443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406"/>
          <a:stretch>
            <a:fillRect/>
          </a:stretch>
        </p:blipFill>
        <p:spPr>
          <a:xfrm>
            <a:off x="220966" y="1451791"/>
            <a:ext cx="2649129" cy="3113069"/>
          </a:xfrm>
          <a:prstGeom prst="rect">
            <a:avLst/>
          </a:prstGeom>
        </p:spPr>
      </p:pic>
      <p:pic>
        <p:nvPicPr>
          <p:cNvPr id="5" name="Picture 4" descr="from microbit import *&#10;steps=0&#10;&#10;while True:&#10;    if accelerometer.was_gesture(‘shake’):&#10;        steps += 1&#10;        display.show(steps) ">
            <a:extLst>
              <a:ext uri="{FF2B5EF4-FFF2-40B4-BE49-F238E27FC236}">
                <a16:creationId xmlns:a16="http://schemas.microsoft.com/office/drawing/2014/main" id="{1CE26500-0A4B-353B-07C3-8CA46EEF10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0280" y="1657274"/>
            <a:ext cx="4549276" cy="2320888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0A5A7E2-C908-8425-AD08-6298A007C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411924" y="2070315"/>
            <a:ext cx="2222069" cy="51790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4EBEBF6-23A1-A115-E9AA-774CEBE0B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735250" y="2959589"/>
            <a:ext cx="3100221" cy="29505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158C4BF-4EB9-2071-0397-642270A56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680992" y="3470329"/>
            <a:ext cx="2495442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3B1CAD1-E89C-0F44-A1ED-EA3868FCAC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2474778" y="3673098"/>
            <a:ext cx="2794646" cy="23053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365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881144" cy="751314"/>
          </a:xfrm>
        </p:spPr>
        <p:txBody>
          <a:bodyPr/>
          <a:lstStyle/>
          <a:p>
            <a:pPr marL="182563"/>
            <a:r>
              <a:rPr lang="en-GB">
                <a:solidFill>
                  <a:srgbClr val="CE0364"/>
                </a:solidFill>
              </a:rPr>
              <a:t>Think:     </a:t>
            </a:r>
            <a:r>
              <a:rPr lang="en-GB" sz="2800">
                <a:solidFill>
                  <a:srgbClr val="000000"/>
                </a:solidFill>
              </a:rPr>
              <a:t>learning objectives</a:t>
            </a:r>
            <a:endParaRPr lang="en-GB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44F27-90B1-C3C7-0CD3-A05CCB43B011}"/>
              </a:ext>
            </a:extLst>
          </p:cNvPr>
          <p:cNvSpPr txBox="1">
            <a:spLocks/>
          </p:cNvSpPr>
          <p:nvPr/>
        </p:nvSpPr>
        <p:spPr>
          <a:xfrm>
            <a:off x="496564" y="1049346"/>
            <a:ext cx="4470445" cy="969160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program a micro:bit using text-based code to make a light that switches on when it gets dark. 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FC7C6C-E0BA-4298-1C30-FF12374E35D3}"/>
              </a:ext>
            </a:extLst>
          </p:cNvPr>
          <p:cNvSpPr txBox="1">
            <a:spLocks/>
          </p:cNvSpPr>
          <p:nvPr/>
        </p:nvSpPr>
        <p:spPr>
          <a:xfrm>
            <a:off x="479562" y="2210351"/>
            <a:ext cx="4487447" cy="969160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explain that sensors are inputs that sense things in the real world such as movement and light.  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A646EBF-78EB-6791-556B-D8B5317F0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583" y="2483691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D146C90-43F0-F2A4-BB91-6F74E18D2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172" y="1144394"/>
            <a:ext cx="454285" cy="49824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E9AE5A1-62B3-E38C-0FBA-CB4CFD692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861505">
            <a:off x="6516053" y="1857043"/>
            <a:ext cx="1530767" cy="198999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B86F873-6D24-644F-43F7-945293CA2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2B3E8857-067A-744B-864D-34EF9B2C2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7809781" y="258336"/>
            <a:ext cx="422148" cy="402046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5DF32C5-7DF9-0008-87E8-63D4A8CB5287}"/>
              </a:ext>
            </a:extLst>
          </p:cNvPr>
          <p:cNvSpPr txBox="1">
            <a:spLocks/>
          </p:cNvSpPr>
          <p:nvPr/>
        </p:nvSpPr>
        <p:spPr>
          <a:xfrm>
            <a:off x="479562" y="3370511"/>
            <a:ext cx="4470445" cy="1215994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dirty="0"/>
              <a:t>I can explain that logic is how computers make decisions in code based on whether things are true or false. 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D7E7F066-9C3B-0B5D-E643-796AAD9E0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469451">
            <a:off x="686969" y="3729036"/>
            <a:ext cx="454285" cy="49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6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2A5C8-EA07-2D48-2921-8BD526AF7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15573-CBA4-BD46-9D32-E0AC056F5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6977872" cy="751314"/>
          </a:xfrm>
          <a:ln>
            <a:noFill/>
          </a:ln>
        </p:spPr>
        <p:txBody>
          <a:bodyPr/>
          <a:lstStyle/>
          <a:p>
            <a:pPr marL="182563"/>
            <a:r>
              <a:rPr lang="en-GB" dirty="0">
                <a:solidFill>
                  <a:srgbClr val="CD0365"/>
                </a:solidFill>
              </a:rPr>
              <a:t>  Think:</a:t>
            </a:r>
            <a:r>
              <a:rPr lang="en-GB" dirty="0">
                <a:solidFill>
                  <a:srgbClr val="2A94D6"/>
                </a:solidFill>
              </a:rPr>
              <a:t>   </a:t>
            </a:r>
            <a:r>
              <a:rPr lang="en-GB" dirty="0">
                <a:solidFill>
                  <a:srgbClr val="E7645C"/>
                </a:solidFill>
              </a:rPr>
              <a:t>  </a:t>
            </a:r>
            <a:r>
              <a:rPr lang="en-GB" dirty="0">
                <a:solidFill>
                  <a:schemeClr val="tx1"/>
                </a:solidFill>
              </a:rPr>
              <a:t>compare </a:t>
            </a:r>
            <a:r>
              <a:rPr lang="en-GB" dirty="0" err="1">
                <a:solidFill>
                  <a:schemeClr val="tx1"/>
                </a:solidFill>
              </a:rPr>
              <a:t>MakeCode</a:t>
            </a:r>
            <a:r>
              <a:rPr lang="en-GB" dirty="0">
                <a:solidFill>
                  <a:schemeClr val="tx1"/>
                </a:solidFill>
              </a:rPr>
              <a:t> to Python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B595C6-115F-BAA2-973E-121BCC976699}"/>
              </a:ext>
            </a:extLst>
          </p:cNvPr>
          <p:cNvSpPr txBox="1"/>
          <p:nvPr/>
        </p:nvSpPr>
        <p:spPr>
          <a:xfrm>
            <a:off x="279399" y="1052810"/>
            <a:ext cx="7078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D0365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you match instructions in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MakeCode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for a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nightlight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project with their equivalent in Python?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MakeCode blocks: &#10;&#10;A forever block containing: &#10;If light level &lt; 100 then&#10;Show LEDs (all switched on)&#10;Else&#10;Clear screen &#10;    ">
            <a:extLst>
              <a:ext uri="{FF2B5EF4-FFF2-40B4-BE49-F238E27FC236}">
                <a16:creationId xmlns:a16="http://schemas.microsoft.com/office/drawing/2014/main" id="{6124EE0E-374A-6DCA-E693-AEAF14666E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18376"/>
            <a:ext cx="2974971" cy="3314160"/>
          </a:xfrm>
          <a:prstGeom prst="rect">
            <a:avLst/>
          </a:prstGeom>
        </p:spPr>
      </p:pic>
      <p:pic>
        <p:nvPicPr>
          <p:cNvPr id="5" name="Picture 4" descr="from microbit import *&#10;&#10;while True: &#10;    if display.read_light_level() &lt; 100: &#10;      display.show(Image(&#10;        “99999:”&#10;        “99999:”&#10;        “99999:”&#10;        “99999:”&#10;        “99999:”&#10;    else:&#10;        display.clear()&#10;    sleep(2000) ">
            <a:extLst>
              <a:ext uri="{FF2B5EF4-FFF2-40B4-BE49-F238E27FC236}">
                <a16:creationId xmlns:a16="http://schemas.microsoft.com/office/drawing/2014/main" id="{0BDCB787-9644-FC69-4E75-999C8ED3EF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2193" y="1627322"/>
            <a:ext cx="4667518" cy="3192651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CA244F65-C12B-90E9-EAE1-34D263F415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3A4405D-09B9-8F38-4373-49042DAE6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991892" y="1999281"/>
            <a:ext cx="3564610" cy="27897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B992F29-7411-4643-8290-0D0A90702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711643" y="2401650"/>
            <a:ext cx="2278811" cy="10907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93BFE96-ED9D-1CF3-367B-407A0B6BA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32639" y="2633421"/>
            <a:ext cx="4045273" cy="10977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2DBD08-B5E4-2362-16D7-23F3717D78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242303" y="4058619"/>
            <a:ext cx="2810144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8F0E282-9F7E-5A5B-189A-3BEED2304A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177871" y="4288511"/>
            <a:ext cx="4215539" cy="128506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865C944D-F0FB-7ACF-7952-CF307EFDD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3529">
            <a:off x="8120152" y="209365"/>
            <a:ext cx="773784" cy="77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7E30C-C02E-F25E-C551-7DAC6F38F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7D4E73-86FC-8647-1F92-932187D4F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241817"/>
            <a:ext cx="4398683" cy="24742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12FD7D-8FEF-F193-45A2-FE3E11869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3202800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 </a:t>
            </a:r>
            <a:r>
              <a:rPr lang="en-GB" dirty="0">
                <a:solidFill>
                  <a:srgbClr val="CD0365"/>
                </a:solidFill>
              </a:rPr>
              <a:t>Think: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sensors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3FF456E-C760-6227-7F59-532ACD6F3F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0FE049-297F-E186-E437-E3D0D7F6F4C6}"/>
              </a:ext>
            </a:extLst>
          </p:cNvPr>
          <p:cNvSpPr txBox="1"/>
          <p:nvPr/>
        </p:nvSpPr>
        <p:spPr>
          <a:xfrm>
            <a:off x="342900" y="1343765"/>
            <a:ext cx="4254500" cy="2743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20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are inputs that sense things in the real world such as movement and light. 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micro:bit’s </a:t>
            </a:r>
            <a:r>
              <a:rPr lang="en-GB" sz="20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 sensor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is built in to the LED display.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It measures light in a range from 0 (very dark) to 255 (very bright).</a:t>
            </a:r>
          </a:p>
        </p:txBody>
      </p:sp>
    </p:spTree>
    <p:extLst>
      <p:ext uri="{BB962C8B-B14F-4D97-AF65-F5344CB8AC3E}">
        <p14:creationId xmlns:p14="http://schemas.microsoft.com/office/powerpoint/2010/main" val="616353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E0655-9F8B-8264-253E-A11978934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836FA-7BB3-729C-317E-625DBDC8A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2660985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 </a:t>
            </a:r>
            <a:r>
              <a:rPr lang="en-GB" dirty="0">
                <a:solidFill>
                  <a:srgbClr val="CD0365"/>
                </a:solidFill>
              </a:rPr>
              <a:t>Think: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logic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D423750-330C-5D52-26C3-1DC15F263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9EE29B-B3C2-EAC7-367A-8FCFCDB6C486}"/>
              </a:ext>
            </a:extLst>
          </p:cNvPr>
          <p:cNvSpPr txBox="1"/>
          <p:nvPr/>
        </p:nvSpPr>
        <p:spPr>
          <a:xfrm>
            <a:off x="153660" y="1037266"/>
            <a:ext cx="4190008" cy="3882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Logic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is how computers make decisions in code based on whether things are true or false.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conditional instruction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(if… then… else) makes the decision to turn the LED lights on or off.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the light level falls below 100, then it lights up the LEDs on the micro:bit’s display.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it clears the screen to turn the LED lights off. 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FD6A185-BBB9-2F75-C7E9-2B9EC0E76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623016">
            <a:off x="7752147" y="362495"/>
            <a:ext cx="898668" cy="693258"/>
          </a:xfrm>
          <a:prstGeom prst="rect">
            <a:avLst/>
          </a:prstGeom>
        </p:spPr>
      </p:pic>
      <p:pic>
        <p:nvPicPr>
          <p:cNvPr id="6" name="Picture 5" descr="from microbit import *&#10;&#10;while True: &#10;    if display.read_light_level() &lt; 100: &#10;      display.show(Image(&#10;        “99999:”&#10;        “99999:”&#10;        “99999:”&#10;        “99999:”&#10;        “99999:”&#10;    else:&#10;        display.clear()&#10;    sleep(2000) ">
            <a:extLst>
              <a:ext uri="{FF2B5EF4-FFF2-40B4-BE49-F238E27FC236}">
                <a16:creationId xmlns:a16="http://schemas.microsoft.com/office/drawing/2014/main" id="{24699E82-9FFC-1328-420C-0666BE4756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668" y="1627322"/>
            <a:ext cx="4667518" cy="3192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848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B5DAB-9E62-AD39-AAC0-AB4D549EA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AE28A-F99D-2322-35E4-2EC1CD3DA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03" y="225242"/>
            <a:ext cx="7498848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 </a:t>
            </a:r>
            <a:r>
              <a:rPr lang="en-GB" dirty="0">
                <a:solidFill>
                  <a:schemeClr val="tx1"/>
                </a:solidFill>
              </a:rPr>
              <a:t>edit the code to make a nightlight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9E45EA7-4FF8-330C-9EEB-9A5194177A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84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from microbit import *&#10;&#10;while True: &#10;    if display.read_light_level() &lt; 100: &#10;       display.show(Image(&#10;        “99999:”&#10;        “99999:”&#10;        “99999:”&#10;        “99999:”&#10;        “99999:”&#10;    else:&#10;        display.clear()&#10;    sleep(2000) ">
            <a:extLst>
              <a:ext uri="{FF2B5EF4-FFF2-40B4-BE49-F238E27FC236}">
                <a16:creationId xmlns:a16="http://schemas.microsoft.com/office/drawing/2014/main" id="{CE03D373-A0D8-EC9C-5219-846AB1F45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32854"/>
            <a:ext cx="4667518" cy="3192651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9EB279D-E5D8-CFBF-D927-D8106768D031}"/>
              </a:ext>
            </a:extLst>
          </p:cNvPr>
          <p:cNvSpPr txBox="1">
            <a:spLocks/>
          </p:cNvSpPr>
          <p:nvPr/>
        </p:nvSpPr>
        <p:spPr>
          <a:xfrm>
            <a:off x="4752486" y="1123501"/>
            <a:ext cx="4305411" cy="36661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Edit or replace the existing code carefully so it matches the code here. Lower case and capital letters are important!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If you delete the existing code in the Python Editor, leave </a:t>
            </a:r>
            <a:r>
              <a:rPr lang="en-GB" sz="1600" b="1" dirty="0">
                <a:solidFill>
                  <a:srgbClr val="E7645C"/>
                </a:solidFill>
              </a:rPr>
              <a:t>from </a:t>
            </a:r>
            <a:r>
              <a:rPr lang="en-GB" sz="1600" b="1" dirty="0" err="1">
                <a:solidFill>
                  <a:srgbClr val="E7645C"/>
                </a:solidFill>
              </a:rPr>
              <a:t>microbit</a:t>
            </a:r>
            <a:r>
              <a:rPr lang="en-GB" sz="1600" b="1" dirty="0">
                <a:solidFill>
                  <a:srgbClr val="E7645C"/>
                </a:solidFill>
              </a:rPr>
              <a:t> import * </a:t>
            </a:r>
            <a:r>
              <a:rPr lang="en-GB" sz="1600" dirty="0"/>
              <a:t>at the top.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Use </a:t>
            </a:r>
            <a:r>
              <a:rPr lang="en-GB" sz="1600" b="1" dirty="0">
                <a:solidFill>
                  <a:srgbClr val="E7645C"/>
                </a:solidFill>
              </a:rPr>
              <a:t>auto-complete</a:t>
            </a:r>
            <a:r>
              <a:rPr lang="en-GB" sz="1600" dirty="0"/>
              <a:t> or the </a:t>
            </a:r>
            <a:r>
              <a:rPr lang="en-GB" sz="1600" b="1" dirty="0">
                <a:solidFill>
                  <a:srgbClr val="E7645C"/>
                </a:solidFill>
              </a:rPr>
              <a:t>reference</a:t>
            </a:r>
            <a:r>
              <a:rPr lang="en-GB" sz="1600" dirty="0"/>
              <a:t> to help you.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Be careful to </a:t>
            </a:r>
            <a:r>
              <a:rPr lang="en-GB" sz="1600" b="1" dirty="0">
                <a:solidFill>
                  <a:srgbClr val="E7645C"/>
                </a:solidFill>
              </a:rPr>
              <a:t>indent</a:t>
            </a:r>
            <a:r>
              <a:rPr lang="en-GB" sz="1600" dirty="0"/>
              <a:t> the code correctly.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</a:rPr>
              <a:t>Test your program </a:t>
            </a:r>
            <a:r>
              <a:rPr lang="en-GB" sz="1600" dirty="0"/>
              <a:t>in the </a:t>
            </a:r>
            <a:r>
              <a:rPr lang="en-GB" sz="1600" dirty="0" err="1"/>
              <a:t>micro:bit</a:t>
            </a:r>
            <a:r>
              <a:rPr lang="en-GB" sz="1600" dirty="0"/>
              <a:t> simulator which has a slider for light level.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1B12A82-0E3E-279F-A16C-EEAD7EE921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3529">
            <a:off x="8120152" y="209365"/>
            <a:ext cx="773784" cy="77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77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2389F-23F1-CBDF-A69B-53B142232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61707EE6-B1DF-4F3C-072B-D79BD540B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29F8B3-8995-3EC9-7A6F-998E69497CB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4900380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send to </a:t>
            </a:r>
            <a:r>
              <a:rPr kumimoji="0" lang="en-GB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micro:bit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+mj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65AFC9-61D3-6CF8-D406-501B92A1493B}"/>
              </a:ext>
            </a:extLst>
          </p:cNvPr>
          <p:cNvSpPr txBox="1"/>
          <p:nvPr/>
        </p:nvSpPr>
        <p:spPr>
          <a:xfrm>
            <a:off x="378141" y="2265244"/>
            <a:ext cx="4900380" cy="2355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Send the code to your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using the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 to </a:t>
            </a:r>
            <a:r>
              <a:rPr lang="en-GB" b="1" dirty="0" err="1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button at the bottom of the screen. Follow the instructions on screen.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Try the program out by covering the display and shining light on it. Does the program work as you expected?</a:t>
            </a:r>
          </a:p>
        </p:txBody>
      </p:sp>
      <p:pic>
        <p:nvPicPr>
          <p:cNvPr id="5" name="Picture 4" descr="Send to microbit button ">
            <a:extLst>
              <a:ext uri="{FF2B5EF4-FFF2-40B4-BE49-F238E27FC236}">
                <a16:creationId xmlns:a16="http://schemas.microsoft.com/office/drawing/2014/main" id="{2DFE2975-A71E-D89C-6895-F9ADC17A7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93" y="1028271"/>
            <a:ext cx="4723732" cy="1172557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A29A4CD-2EDA-EBD7-7A7F-AC16196D3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092633">
            <a:off x="8040947" y="301072"/>
            <a:ext cx="799808" cy="84685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65637879-26CD-36EF-D585-158A0A372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22910" y="1373238"/>
            <a:ext cx="275764" cy="2757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8D7661-6EAF-D3DD-0F84-AE3CFBE0CD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79835" y="2265244"/>
            <a:ext cx="2780957" cy="223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565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006A8-0C92-566E-23D8-890F2D152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00069-3163-1602-9010-6A40CA958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7777770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tweak the program – light threshold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FC5CA00-6866-E0EA-F745-8442115B9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9BCBFA-4555-1691-93A4-D233B1C3645E}"/>
              </a:ext>
            </a:extLst>
          </p:cNvPr>
          <p:cNvSpPr txBox="1"/>
          <p:nvPr/>
        </p:nvSpPr>
        <p:spPr>
          <a:xfrm>
            <a:off x="198163" y="1054943"/>
            <a:ext cx="4203355" cy="3358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may need to </a:t>
            </a:r>
            <a:r>
              <a:rPr lang="en-GB" sz="20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the 100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number depending on the light levels around you.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Larger numbers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will make the light come on more easily. </a:t>
            </a:r>
            <a:r>
              <a:rPr lang="en-GB" sz="20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Smaller numbers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will make the light only come on when it’s darker.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from microbit import *&#10;&#10;while True: &#10;    if display.read_light_level() &lt; 150: &#10;    display.show(Image(&#10;        “99999:”&#10;        “99999:”&#10;        “99999:”&#10;        “99999:”&#10;        “99999:”&#10;    else:&#10;        display.clear()&#10;    sleep(2000) ">
            <a:extLst>
              <a:ext uri="{FF2B5EF4-FFF2-40B4-BE49-F238E27FC236}">
                <a16:creationId xmlns:a16="http://schemas.microsoft.com/office/drawing/2014/main" id="{C07C933A-CFA9-3212-06C9-7BBE80039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9924" y="1077161"/>
            <a:ext cx="4213233" cy="323014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F27C0A9-412E-1069-2D2B-E6DC64031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542778">
            <a:off x="1617731" y="3719118"/>
            <a:ext cx="1127311" cy="112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69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4090</TotalTime>
  <Words>1331</Words>
  <Application>Microsoft Macintosh PowerPoint</Application>
  <PresentationFormat>On-screen Show (16:9)</PresentationFormat>
  <Paragraphs>100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Wingdings</vt:lpstr>
      <vt:lpstr>Office Theme</vt:lpstr>
      <vt:lpstr>Lesson 5 Python nightlight</vt:lpstr>
      <vt:lpstr> Recap:     Python step counter</vt:lpstr>
      <vt:lpstr>Think:     learning objectives</vt:lpstr>
      <vt:lpstr>  Think:     compare MakeCode to Python</vt:lpstr>
      <vt:lpstr>  Think:     sensors</vt:lpstr>
      <vt:lpstr>  Think:     logic</vt:lpstr>
      <vt:lpstr>Create:     edit the code to make a nightlight</vt:lpstr>
      <vt:lpstr> Create:     send to micro:bit</vt:lpstr>
      <vt:lpstr>Create:    tweak the program – light threshold</vt:lpstr>
      <vt:lpstr>Create:    tweak the program – moon and stars</vt:lpstr>
      <vt:lpstr> Create:    tweak the program – flashing lights</vt:lpstr>
      <vt:lpstr> Create:     send to micro:bit again</vt:lpstr>
      <vt:lpstr>Extend       Use other sensors    </vt:lpstr>
      <vt:lpstr>Evaluate</vt:lpstr>
      <vt:lpstr>Evaluate     revisit the learning objectives</vt:lpstr>
      <vt:lpstr>Next steps</vt:lpstr>
      <vt:lpstr>Visit microbit.org/teach for more lessons, projects, courses and help.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Name badge</dc:title>
  <dc:subject/>
  <dc:creator>Micro:bit Educational Foundation</dc:creator>
  <cp:keywords/>
  <dc:description>Updated 22 Apr 24</dc:description>
  <cp:lastModifiedBy>Giles Booth</cp:lastModifiedBy>
  <cp:revision>630</cp:revision>
  <cp:lastPrinted>2026-03-02T17:47:44Z</cp:lastPrinted>
  <dcterms:created xsi:type="dcterms:W3CDTF">2023-03-14T10:37:03Z</dcterms:created>
  <dcterms:modified xsi:type="dcterms:W3CDTF">2026-04-21T11:00:33Z</dcterms:modified>
  <cp:category/>
</cp:coreProperties>
</file>