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61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2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3" name="Google Shape;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505fc84a91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g505fc84a91_0_55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g505fc84a91_0_55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505fc84a91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505fc84a91_0_64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g505fc84a91_0_64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‘key’ is a numerical variable – you can only scroll strings (text variables) so we convert it to a string using </a:t>
            </a:r>
            <a:r>
              <a:rPr lang="en-GB" b="1" dirty="0"/>
              <a:t>str() </a:t>
            </a:r>
            <a:r>
              <a:rPr lang="en-GB" dirty="0"/>
              <a:t>before scrolling it on the LED display.</a:t>
            </a:r>
          </a:p>
          <a:p>
            <a:r>
              <a:rPr lang="en-GB" dirty="0"/>
              <a:t>This program also uses the modulo function - % 26 means ‘divide by 26 and only take the remainder’ to make the cipher loop back to the start of the alphabet after it gets to Z.</a:t>
            </a:r>
          </a:p>
          <a:p>
            <a:r>
              <a:rPr lang="en-GB" dirty="0"/>
              <a:t>Delay = 300 is used to slow down the scrolling to make it easier to read the cipher.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7813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49a64b5986_0_4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g49a64b5986_0_487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g49a64b5986_0_487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505fc84a9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505fc84a91_0_0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g505fc84a91_0_0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4e75cceec7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g4e75cceec7_0_70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g4e75cceec7_0_70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49a64b5986_0_4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g49a64b5986_0_492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g49a64b5986_0_492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505fc84a91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g505fc84a91_0_5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g505fc84a91_0_5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505fc84a91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g505fc84a91_0_10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g505fc84a91_0_10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05fc84a91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" name="Google Shape;133;g505fc84a91_0_18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g505fc84a91_0_18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05fc84a91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g505fc84a91_0_31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g505fc84a91_0_31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505fc84a91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g505fc84a91_0_26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g505fc84a91_0_26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505fc84a91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g505fc84a91_0_36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00" cy="30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g505fc84a91_0_36:notes"/>
          <p:cNvSpPr txBox="1">
            <a:spLocks noGrp="1"/>
          </p:cNvSpPr>
          <p:nvPr>
            <p:ph type="sldNum" idx="12"/>
          </p:nvPr>
        </p:nvSpPr>
        <p:spPr>
          <a:xfrm>
            <a:off x="5622800" y="6456612"/>
            <a:ext cx="43014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Large quote">
  <p:cSld name="Large quote">
    <p:bg>
      <p:bgPr>
        <a:solidFill>
          <a:srgbClr val="FACB47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768000" y="2294400"/>
            <a:ext cx="10579255" cy="2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ctr">
              <a:lnSpc>
                <a:spcPct val="103685"/>
              </a:lnSpc>
              <a:spcBef>
                <a:spcPts val="400"/>
              </a:spcBef>
              <a:spcAft>
                <a:spcPts val="0"/>
              </a:spcAft>
              <a:buClr>
                <a:srgbClr val="5EB130"/>
              </a:buClr>
              <a:buSzPts val="4104"/>
              <a:buFont typeface="Noto Sans Symbols"/>
              <a:buNone/>
              <a:defRPr sz="5400" b="0" i="0" u="none" strike="noStrike" cap="none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25119" algn="l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rgbClr val="5EB130"/>
              </a:buClr>
              <a:buSzPts val="1520"/>
              <a:buFont typeface="Noto Sans Symbols"/>
              <a:buChar char="▪"/>
              <a:defRPr sz="2000" b="0" i="0" u="none" strike="noStrike" cap="none">
                <a:solidFill>
                  <a:schemeClr val="lt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325119" algn="l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rgbClr val="5EB130"/>
              </a:buClr>
              <a:buSzPts val="1520"/>
              <a:buFont typeface="Noto Sans Symbols"/>
              <a:buChar char="▪"/>
              <a:defRPr sz="2000" b="0" i="0" u="none" strike="noStrike" cap="none">
                <a:solidFill>
                  <a:schemeClr val="lt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325119" algn="l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rgbClr val="5EB130"/>
              </a:buClr>
              <a:buSzPts val="1520"/>
              <a:buFont typeface="Noto Sans Symbols"/>
              <a:buChar char="▪"/>
              <a:defRPr sz="2000" b="0" i="0" u="none" strike="noStrike" cap="none">
                <a:solidFill>
                  <a:schemeClr val="lt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383032" algn="l">
              <a:lnSpc>
                <a:spcPct val="108312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32"/>
              <a:buFont typeface="Cabin"/>
              <a:buAutoNum type="arabicPeriod"/>
              <a:defRPr sz="3200" b="0" i="0" u="none" strike="noStrike" cap="none">
                <a:solidFill>
                  <a:schemeClr val="lt2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40005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40005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40005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40005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body" idx="2"/>
          </p:nvPr>
        </p:nvSpPr>
        <p:spPr>
          <a:xfrm>
            <a:off x="2140800" y="3734400"/>
            <a:ext cx="7838341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228600" algn="ctr">
              <a:lnSpc>
                <a:spcPct val="233291"/>
              </a:lnSpc>
              <a:spcBef>
                <a:spcPts val="400"/>
              </a:spcBef>
              <a:spcAft>
                <a:spcPts val="0"/>
              </a:spcAft>
              <a:buClr>
                <a:srgbClr val="5EB130"/>
              </a:buClr>
              <a:buSzPts val="1824"/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25119" algn="l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rgbClr val="5EB130"/>
              </a:buClr>
              <a:buSzPts val="1520"/>
              <a:buFont typeface="Noto Sans Symbols"/>
              <a:buChar char="▪"/>
              <a:defRPr sz="2000" b="0" i="0" u="none" strike="noStrike" cap="none">
                <a:solidFill>
                  <a:schemeClr val="lt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325119" algn="l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rgbClr val="5EB130"/>
              </a:buClr>
              <a:buSzPts val="1520"/>
              <a:buFont typeface="Noto Sans Symbols"/>
              <a:buChar char="▪"/>
              <a:defRPr sz="2000" b="0" i="0" u="none" strike="noStrike" cap="none">
                <a:solidFill>
                  <a:schemeClr val="lt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325119" algn="l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rgbClr val="5EB130"/>
              </a:buClr>
              <a:buSzPts val="1520"/>
              <a:buFont typeface="Noto Sans Symbols"/>
              <a:buChar char="▪"/>
              <a:defRPr sz="2000" b="0" i="0" u="none" strike="noStrike" cap="none">
                <a:solidFill>
                  <a:schemeClr val="lt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383032" algn="l">
              <a:lnSpc>
                <a:spcPct val="108312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32"/>
              <a:buFont typeface="Cabin"/>
              <a:buAutoNum type="arabicPeriod"/>
              <a:defRPr sz="3200" b="0" i="0" u="none" strike="noStrike" cap="none">
                <a:solidFill>
                  <a:schemeClr val="lt2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40005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40005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40005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40005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full image">
  <p:cSld name="full imag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>
            <a:spLocks noGrp="1"/>
          </p:cNvSpPr>
          <p:nvPr>
            <p:ph type="pic" idx="2"/>
          </p:nvPr>
        </p:nvSpPr>
        <p:spPr>
          <a:xfrm>
            <a:off x="0" y="1"/>
            <a:ext cx="12191875" cy="68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EB130"/>
              </a:buClr>
              <a:buSzPts val="1824"/>
              <a:buFont typeface="Noto Sans Symbols"/>
              <a:buChar char="▪"/>
              <a:defRPr sz="24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EB130"/>
              </a:buClr>
              <a:buSzPts val="152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EB130"/>
              </a:buClr>
              <a:buSzPts val="152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EB130"/>
              </a:buClr>
              <a:buSzPts val="152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831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32"/>
              <a:buFont typeface="Cabin"/>
              <a:buAutoNum type="arabicPeriod"/>
              <a:defRPr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lnSpc>
                <a:spcPct val="9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lnSpc>
                <a:spcPct val="9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lnSpc>
                <a:spcPct val="9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lnSpc>
                <a:spcPct val="9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 dirty="0"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824628" y="358342"/>
            <a:ext cx="10135740" cy="5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R="0" lvl="0" algn="l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rgbClr val="303333"/>
              </a:buClr>
              <a:buSzPts val="4000"/>
              <a:buFont typeface="Arial"/>
              <a:buNone/>
              <a:defRPr sz="4000" b="1" i="0" u="none" strike="noStrike" cap="none">
                <a:solidFill>
                  <a:srgbClr val="30333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 sz="1800"/>
            </a:lvl9pPr>
          </a:lstStyle>
          <a:p>
            <a:endParaRPr/>
          </a:p>
        </p:txBody>
      </p:sp>
      <p:pic>
        <p:nvPicPr>
          <p:cNvPr id="21" name="Google Shape;21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55896" y="6278356"/>
            <a:ext cx="912248" cy="460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ython.microbit.org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hyperlink" Target="https://microbit.org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code.microbit.or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pen.io/MattCK/pen/OyQyx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/>
          <p:nvPr/>
        </p:nvSpPr>
        <p:spPr>
          <a:xfrm>
            <a:off x="578589" y="1651028"/>
            <a:ext cx="11134337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latin typeface="+mj-lt"/>
                <a:ea typeface="Questrial"/>
                <a:cs typeface="Questrial"/>
                <a:sym typeface="Questrial"/>
              </a:rPr>
              <a:t>Cryptography</a:t>
            </a:r>
            <a:endParaRPr sz="8000" b="1" dirty="0">
              <a:solidFill>
                <a:schemeClr val="lt1"/>
              </a:solidFill>
              <a:latin typeface="+mj-lt"/>
              <a:ea typeface="Questrial"/>
              <a:cs typeface="Questrial"/>
              <a:sym typeface="Quest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 i="0" u="none" strike="noStrike" cap="none" dirty="0">
                <a:solidFill>
                  <a:schemeClr val="lt1"/>
                </a:solidFill>
                <a:latin typeface="+mj-lt"/>
                <a:ea typeface="Questrial"/>
                <a:cs typeface="Questrial"/>
                <a:sym typeface="Questrial"/>
              </a:rPr>
              <a:t>Teacher lesson guide </a:t>
            </a:r>
            <a:endParaRPr sz="6000" b="0" i="0" u="none" strike="noStrike" cap="none" dirty="0">
              <a:solidFill>
                <a:schemeClr val="lt1"/>
              </a:solidFill>
              <a:latin typeface="+mj-lt"/>
              <a:ea typeface="Questrial"/>
              <a:cs typeface="Questrial"/>
              <a:sym typeface="Quest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chemeClr val="lt1"/>
                </a:solidFill>
                <a:latin typeface="+mj-lt"/>
                <a:ea typeface="Questrial"/>
                <a:cs typeface="Questrial"/>
                <a:sym typeface="Questrial"/>
              </a:rPr>
              <a:t>Lesson 3</a:t>
            </a:r>
            <a:endParaRPr sz="4400" b="0" i="0" u="none" strike="noStrike" cap="none" dirty="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15"/>
          <p:cNvPicPr preferRelativeResize="0"/>
          <p:nvPr/>
        </p:nvPicPr>
        <p:blipFill rotWithShape="1">
          <a:blip r:embed="rId3">
            <a:alphaModFix amt="5000"/>
          </a:blip>
          <a:srcRect/>
          <a:stretch/>
        </p:blipFill>
        <p:spPr>
          <a:xfrm rot="911264">
            <a:off x="8933200" y="4664970"/>
            <a:ext cx="753722" cy="103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5"/>
          <p:cNvPicPr preferRelativeResize="0"/>
          <p:nvPr/>
        </p:nvPicPr>
        <p:blipFill rotWithShape="1">
          <a:blip r:embed="rId3">
            <a:alphaModFix amt="5000"/>
          </a:blip>
          <a:srcRect/>
          <a:stretch/>
        </p:blipFill>
        <p:spPr>
          <a:xfrm rot="911264">
            <a:off x="6268264" y="5387311"/>
            <a:ext cx="753722" cy="103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5"/>
          <p:cNvPicPr preferRelativeResize="0"/>
          <p:nvPr/>
        </p:nvPicPr>
        <p:blipFill rotWithShape="1">
          <a:blip r:embed="rId3">
            <a:alphaModFix amt="5000"/>
          </a:blip>
          <a:srcRect/>
          <a:stretch/>
        </p:blipFill>
        <p:spPr>
          <a:xfrm rot="911264">
            <a:off x="10484279" y="388269"/>
            <a:ext cx="753722" cy="103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5"/>
          <p:cNvPicPr preferRelativeResize="0"/>
          <p:nvPr/>
        </p:nvPicPr>
        <p:blipFill rotWithShape="1">
          <a:blip r:embed="rId4">
            <a:alphaModFix amt="5000"/>
          </a:blip>
          <a:srcRect/>
          <a:stretch/>
        </p:blipFill>
        <p:spPr>
          <a:xfrm rot="-1168137">
            <a:off x="3275646" y="4901076"/>
            <a:ext cx="866231" cy="1119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5"/>
          <p:cNvPicPr preferRelativeResize="0"/>
          <p:nvPr/>
        </p:nvPicPr>
        <p:blipFill rotWithShape="1">
          <a:blip r:embed="rId5">
            <a:alphaModFix amt="5000"/>
          </a:blip>
          <a:srcRect/>
          <a:stretch/>
        </p:blipFill>
        <p:spPr>
          <a:xfrm rot="-2090590" flipH="1">
            <a:off x="838950" y="4940120"/>
            <a:ext cx="1033233" cy="612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5"/>
          <p:cNvPicPr preferRelativeResize="0"/>
          <p:nvPr/>
        </p:nvPicPr>
        <p:blipFill rotWithShape="1">
          <a:blip r:embed="rId6">
            <a:alphaModFix amt="5000"/>
          </a:blip>
          <a:srcRect/>
          <a:stretch/>
        </p:blipFill>
        <p:spPr>
          <a:xfrm rot="1801578">
            <a:off x="5443054" y="666436"/>
            <a:ext cx="830446" cy="642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5"/>
          <p:cNvPicPr preferRelativeResize="0"/>
          <p:nvPr/>
        </p:nvPicPr>
        <p:blipFill rotWithShape="1">
          <a:blip r:embed="rId3">
            <a:alphaModFix amt="5000"/>
          </a:blip>
          <a:srcRect/>
          <a:stretch/>
        </p:blipFill>
        <p:spPr>
          <a:xfrm rot="911264">
            <a:off x="379877" y="2249455"/>
            <a:ext cx="753722" cy="103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5"/>
          <p:cNvPicPr preferRelativeResize="0"/>
          <p:nvPr/>
        </p:nvPicPr>
        <p:blipFill rotWithShape="1">
          <a:blip r:embed="rId4">
            <a:alphaModFix amt="5000"/>
          </a:blip>
          <a:srcRect/>
          <a:stretch/>
        </p:blipFill>
        <p:spPr>
          <a:xfrm rot="-1168133">
            <a:off x="1542324" y="271567"/>
            <a:ext cx="866232" cy="1119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234597" y="5306675"/>
            <a:ext cx="2737635" cy="13823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4"/>
          <p:cNvSpPr/>
          <p:nvPr/>
        </p:nvSpPr>
        <p:spPr>
          <a:xfrm>
            <a:off x="556335" y="106143"/>
            <a:ext cx="106773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Python full Caesar cipher</a:t>
            </a:r>
          </a:p>
          <a:p>
            <a:pPr lvl="0">
              <a:lnSpc>
                <a:spcPct val="106650"/>
              </a:lnSpc>
            </a:pPr>
            <a:r>
              <a:rPr lang="en-GB" sz="2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  <a:hlinkClick r:id="rId3"/>
              </a:rPr>
              <a:t>https://python.microbit.org/</a:t>
            </a:r>
            <a:r>
              <a:rPr lang="en-GB" sz="2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 </a:t>
            </a:r>
            <a:endParaRPr sz="2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rgbClr val="36382E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dirty="0">
                <a:solidFill>
                  <a:srgbClr val="505555"/>
                </a:solidFill>
                <a:latin typeface="Questrial"/>
                <a:ea typeface="Questrial"/>
                <a:cs typeface="Questrial"/>
                <a:sym typeface="Questrial"/>
              </a:rPr>
            </a:br>
            <a:br>
              <a:rPr lang="en-US" sz="3200" dirty="0">
                <a:solidFill>
                  <a:srgbClr val="505555"/>
                </a:solidFill>
                <a:latin typeface="Questrial"/>
                <a:ea typeface="Questrial"/>
                <a:cs typeface="Questrial"/>
                <a:sym typeface="Questrial"/>
              </a:rPr>
            </a:br>
            <a:endParaRPr sz="3200" dirty="0">
              <a:solidFill>
                <a:srgbClr val="505555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392ED6-711B-6842-8202-E58965F009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335" y="1207565"/>
            <a:ext cx="10364932" cy="51655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5"/>
          <p:cNvSpPr/>
          <p:nvPr/>
        </p:nvSpPr>
        <p:spPr>
          <a:xfrm>
            <a:off x="1012888" y="367400"/>
            <a:ext cx="106773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Python full Caesar cipher (continued)</a:t>
            </a:r>
            <a:endParaRPr sz="4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36382E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dirty="0">
                <a:solidFill>
                  <a:srgbClr val="505555"/>
                </a:solidFill>
                <a:latin typeface="Questrial"/>
                <a:ea typeface="Questrial"/>
                <a:cs typeface="Questrial"/>
                <a:sym typeface="Questrial"/>
              </a:rPr>
            </a:br>
            <a:br>
              <a:rPr lang="en-US" sz="3200" dirty="0">
                <a:solidFill>
                  <a:srgbClr val="505555"/>
                </a:solidFill>
                <a:latin typeface="Questrial"/>
                <a:ea typeface="Questrial"/>
                <a:cs typeface="Questrial"/>
                <a:sym typeface="Questrial"/>
              </a:rPr>
            </a:br>
            <a:endParaRPr sz="3200" dirty="0">
              <a:solidFill>
                <a:srgbClr val="505555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F24CFB-3D60-644E-B447-798B64995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47" y="1473700"/>
            <a:ext cx="11684000" cy="3530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E84FD5-AC57-8141-8A22-B38A70D3E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628" y="358342"/>
            <a:ext cx="3355486" cy="3477388"/>
          </a:xfrm>
        </p:spPr>
        <p:txBody>
          <a:bodyPr/>
          <a:lstStyle/>
          <a:p>
            <a:r>
              <a:rPr lang="en-GB" dirty="0"/>
              <a:t>Simplified Python Caesar cipher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818020-B89C-754D-B887-B5F853EEF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8046" y="0"/>
            <a:ext cx="70365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133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/>
          <p:cNvSpPr/>
          <p:nvPr/>
        </p:nvSpPr>
        <p:spPr>
          <a:xfrm>
            <a:off x="1012888" y="367400"/>
            <a:ext cx="106773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j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j-lt"/>
                <a:ea typeface="Questrial"/>
                <a:cs typeface="Questrial"/>
                <a:sym typeface="Questrial"/>
              </a:rPr>
              <a:t>Learning objectives revisited:</a:t>
            </a:r>
            <a:endParaRPr sz="3200" dirty="0">
              <a:solidFill>
                <a:srgbClr val="505555"/>
              </a:solidFill>
              <a:latin typeface="+mj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j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Questrial"/>
              <a:buChar char="●"/>
            </a:pPr>
            <a:r>
              <a:rPr lang="en-US" sz="3200" dirty="0">
                <a:solidFill>
                  <a:schemeClr val="dk1"/>
                </a:solidFill>
                <a:latin typeface="+mj-lt"/>
                <a:ea typeface="Questrial"/>
                <a:cs typeface="Questrial"/>
                <a:sym typeface="Questrial"/>
              </a:rPr>
              <a:t>To develop practical understanding of text-based programming</a:t>
            </a:r>
            <a:endParaRPr sz="3200" dirty="0">
              <a:solidFill>
                <a:schemeClr val="dk1"/>
              </a:solidFill>
              <a:latin typeface="+mj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Questrial"/>
              <a:buChar char="●"/>
            </a:pPr>
            <a:r>
              <a:rPr lang="en-US" sz="3200" dirty="0">
                <a:solidFill>
                  <a:schemeClr val="dk1"/>
                </a:solidFill>
                <a:latin typeface="+mj-lt"/>
                <a:ea typeface="Questrial"/>
                <a:cs typeface="Questrial"/>
                <a:sym typeface="Questrial"/>
              </a:rPr>
              <a:t>To understand and use selection, variables and functions</a:t>
            </a:r>
            <a:endParaRPr sz="3200" dirty="0">
              <a:solidFill>
                <a:schemeClr val="dk1"/>
              </a:solidFill>
              <a:latin typeface="+mj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Questrial"/>
              <a:buChar char="●"/>
            </a:pPr>
            <a:r>
              <a:rPr lang="en-US" sz="3200" dirty="0">
                <a:solidFill>
                  <a:schemeClr val="dk1"/>
                </a:solidFill>
                <a:latin typeface="+mj-lt"/>
                <a:ea typeface="Questrial"/>
                <a:cs typeface="Questrial"/>
                <a:sym typeface="Questrial"/>
              </a:rPr>
              <a:t>To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Questrial"/>
                <a:cs typeface="Questrial"/>
                <a:sym typeface="Questrial"/>
              </a:rPr>
              <a:t>analyse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Questrial"/>
                <a:cs typeface="Questrial"/>
                <a:sym typeface="Questrial"/>
              </a:rPr>
              <a:t> JavaScript code</a:t>
            </a:r>
            <a:endParaRPr sz="3200" dirty="0">
              <a:solidFill>
                <a:schemeClr val="dk1"/>
              </a:solidFill>
              <a:latin typeface="+mj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200"/>
              <a:buFont typeface="Questrial"/>
              <a:buChar char="●"/>
            </a:pPr>
            <a:r>
              <a:rPr lang="en-US" sz="3200" dirty="0">
                <a:solidFill>
                  <a:schemeClr val="dk1"/>
                </a:solidFill>
                <a:latin typeface="+mj-lt"/>
                <a:ea typeface="Questrial"/>
                <a:cs typeface="Questrial"/>
                <a:sym typeface="Questrial"/>
              </a:rPr>
              <a:t>To program a Caesar cipher with Python (if you have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Questrial"/>
                <a:cs typeface="Questrial"/>
                <a:sym typeface="Questrial"/>
              </a:rPr>
              <a:t>micro:bits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Questrial"/>
                <a:cs typeface="Questrial"/>
                <a:sym typeface="Questrial"/>
              </a:rPr>
              <a:t>) </a:t>
            </a:r>
            <a:br>
              <a:rPr lang="en-US" sz="3200" dirty="0">
                <a:solidFill>
                  <a:srgbClr val="505555"/>
                </a:solidFill>
                <a:latin typeface="+mj-lt"/>
                <a:ea typeface="Questrial"/>
                <a:cs typeface="Questrial"/>
                <a:sym typeface="Questrial"/>
              </a:rPr>
            </a:br>
            <a:endParaRPr sz="3200" dirty="0">
              <a:solidFill>
                <a:srgbClr val="505555"/>
              </a:solidFill>
              <a:latin typeface="+mj-lt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7"/>
          <p:cNvSpPr/>
          <p:nvPr/>
        </p:nvSpPr>
        <p:spPr>
          <a:xfrm>
            <a:off x="989137" y="391151"/>
            <a:ext cx="106773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Lesson and cryptography review</a:t>
            </a:r>
            <a:b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</a:br>
            <a:endParaRPr sz="4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200"/>
              <a:buFont typeface="Questrial"/>
              <a:buChar char="●"/>
            </a:pPr>
            <a:r>
              <a:rPr lang="en-US" sz="28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Which method created the most efficient Caesar cipher?</a:t>
            </a:r>
            <a:endParaRPr sz="28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200"/>
              <a:buFont typeface="Questrial"/>
              <a:buChar char="●"/>
            </a:pPr>
            <a:r>
              <a:rPr lang="en-US" sz="28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How would you describe text-based programming (with examples)?</a:t>
            </a:r>
            <a:endParaRPr sz="28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200"/>
              <a:buFont typeface="Questrial"/>
              <a:buChar char="●"/>
            </a:pPr>
            <a:r>
              <a:rPr lang="en-US" sz="28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What is a function?</a:t>
            </a:r>
            <a:endParaRPr sz="28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200"/>
              <a:buFont typeface="Questrial"/>
              <a:buChar char="●"/>
            </a:pPr>
            <a:r>
              <a:rPr lang="en-US" sz="28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What is logical reasoning and how have you used it?</a:t>
            </a:r>
            <a:endParaRPr sz="28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200"/>
              <a:buFont typeface="Questrial"/>
              <a:buChar char="●"/>
            </a:pPr>
            <a:r>
              <a:rPr lang="en-US" sz="28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How would you explain to someone what Cryptography is using examples.</a:t>
            </a:r>
            <a:endParaRPr sz="28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200"/>
              <a:buFont typeface="Questrial"/>
              <a:buChar char="●"/>
            </a:pPr>
            <a:r>
              <a:rPr lang="en-US" sz="28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What are ciphers and what types of ciphers can you explain? </a:t>
            </a:r>
            <a:endParaRPr sz="28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200"/>
              <a:buFont typeface="Questrial"/>
              <a:buChar char="●"/>
            </a:pPr>
            <a:r>
              <a:rPr lang="en-US" sz="28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Why do we still need encryption in our world today?</a:t>
            </a:r>
            <a:endParaRPr sz="28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4C751-2F49-7A45-BBC7-7A98EACA0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Licence information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905BB-DC85-D64D-A8E4-F588895638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br>
              <a:rPr lang="en-GB" dirty="0">
                <a:latin typeface="+mn-lt"/>
              </a:rPr>
            </a:br>
            <a:r>
              <a:rPr lang="en-GB" dirty="0">
                <a:latin typeface="+mn-lt"/>
              </a:rPr>
              <a:t>Published by the Micro:bit Educational Foundation</a:t>
            </a:r>
            <a:br>
              <a:rPr lang="en-GB" dirty="0">
                <a:latin typeface="+mn-lt"/>
              </a:rPr>
            </a:br>
            <a:r>
              <a:rPr lang="en-GB" b="1" dirty="0">
                <a:latin typeface="+mn-lt"/>
                <a:hlinkClick r:id="rId2"/>
              </a:rPr>
              <a:t>microbit.org</a:t>
            </a:r>
            <a:r>
              <a:rPr lang="en-GB" b="1" dirty="0">
                <a:latin typeface="+mn-lt"/>
              </a:rPr>
              <a:t> </a:t>
            </a:r>
            <a:r>
              <a:rPr lang="en-GB" dirty="0">
                <a:latin typeface="+mn-lt"/>
              </a:rPr>
              <a:t>under the following Creative Commons licence:</a:t>
            </a:r>
          </a:p>
          <a:p>
            <a:pPr marL="114300" indent="0">
              <a:buNone/>
            </a:pPr>
            <a:r>
              <a:rPr lang="en-GB" dirty="0">
                <a:latin typeface="+mn-lt"/>
              </a:rPr>
              <a:t>Attribution-</a:t>
            </a:r>
            <a:r>
              <a:rPr lang="en-GB" dirty="0" err="1">
                <a:latin typeface="+mn-lt"/>
              </a:rPr>
              <a:t>ShareAlike</a:t>
            </a:r>
            <a:r>
              <a:rPr lang="en-GB" dirty="0">
                <a:latin typeface="+mn-lt"/>
              </a:rPr>
              <a:t> 4.0 International (CC BY-SA 4.0)</a:t>
            </a:r>
          </a:p>
          <a:p>
            <a:pPr marL="114300" indent="0">
              <a:buNone/>
            </a:pPr>
            <a:endParaRPr lang="en-GB" dirty="0">
              <a:latin typeface="+mn-lt"/>
            </a:endParaRPr>
          </a:p>
          <a:p>
            <a:pPr marL="114300" indent="0">
              <a:buNone/>
            </a:pPr>
            <a:r>
              <a:rPr lang="en-GB" dirty="0">
                <a:latin typeface="+mn-lt"/>
                <a:hlinkClick r:id="rId3"/>
              </a:rPr>
              <a:t>https://creativecommons.org/licenses/by-sa/4.0/</a:t>
            </a:r>
            <a:r>
              <a:rPr lang="en-GB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3564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6"/>
          <p:cNvSpPr/>
          <p:nvPr/>
        </p:nvSpPr>
        <p:spPr>
          <a:xfrm>
            <a:off x="1012888" y="367400"/>
            <a:ext cx="106773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Recap	</a:t>
            </a:r>
            <a:endParaRPr sz="4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chemeClr val="dk1"/>
              </a:solidFill>
              <a:latin typeface="+mn-lt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600"/>
              <a:buFont typeface="Questrial"/>
              <a:buChar char="●"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What did you learn about writing an algorithm for a Caesar cipher last lesson? </a:t>
            </a: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600"/>
              <a:buFont typeface="Questrial"/>
              <a:buChar char="●"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How did you use selection, iteration and variables? </a:t>
            </a: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600"/>
              <a:buFont typeface="Questrial"/>
              <a:buChar char="●"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How did you use logical reasoning to solve problems?</a:t>
            </a: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/>
          <p:nvPr/>
        </p:nvSpPr>
        <p:spPr>
          <a:xfrm>
            <a:off x="1012888" y="367400"/>
            <a:ext cx="106773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Learning objectives:</a:t>
            </a: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Questrial"/>
              <a:buChar char="●"/>
            </a:pPr>
            <a:r>
              <a:rPr lang="en-US" sz="3200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To develop practical understanding of text-based programming</a:t>
            </a:r>
            <a:endParaRPr sz="3200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Questrial"/>
              <a:buChar char="●"/>
            </a:pPr>
            <a:r>
              <a:rPr lang="en-US" sz="3200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To understand and use selection, variables and functions</a:t>
            </a:r>
            <a:endParaRPr sz="3200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Questrial"/>
              <a:buChar char="●"/>
            </a:pPr>
            <a:r>
              <a:rPr lang="en-US" sz="3200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To </a:t>
            </a:r>
            <a:r>
              <a:rPr lang="en-US" sz="3200" dirty="0" err="1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analyse</a:t>
            </a:r>
            <a:r>
              <a:rPr lang="en-US" sz="3200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 JavaScript code</a:t>
            </a:r>
            <a:endParaRPr sz="3200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Questrial"/>
              <a:buChar char="●"/>
            </a:pPr>
            <a:r>
              <a:rPr lang="en-US" sz="3200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To program a Caesar cipher with Python (if you have </a:t>
            </a:r>
            <a:r>
              <a:rPr lang="en-US" sz="3200" dirty="0" err="1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micro:bits</a:t>
            </a:r>
            <a:r>
              <a:rPr lang="en-US" sz="3200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) </a:t>
            </a: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>
            <a:off x="1012888" y="367400"/>
            <a:ext cx="106773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Graphical and text-based programming</a:t>
            </a:r>
            <a:endParaRPr sz="4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What can you see in the image below? What does it show? </a:t>
            </a: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</a:br>
            <a:b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</a:b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</p:txBody>
      </p:sp>
      <p:pic>
        <p:nvPicPr>
          <p:cNvPr id="123" name="Google Shape;12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9527" y="2708731"/>
            <a:ext cx="7864753" cy="333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4483" y="2774989"/>
            <a:ext cx="7765199" cy="3269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9"/>
          <p:cNvSpPr/>
          <p:nvPr/>
        </p:nvSpPr>
        <p:spPr>
          <a:xfrm>
            <a:off x="1012900" y="367400"/>
            <a:ext cx="110247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Text-based programming</a:t>
            </a:r>
            <a:endParaRPr sz="4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chemeClr val="dk1"/>
              </a:solidFill>
              <a:latin typeface="+mn-l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What do you already know about text-based programming? </a:t>
            </a: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Questrial"/>
              <a:buAutoNum type="arabicPeriod"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Visit </a:t>
            </a:r>
            <a:r>
              <a:rPr lang="en-US" sz="3600" dirty="0" err="1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MakeCode</a:t>
            </a: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: </a:t>
            </a:r>
            <a:r>
              <a:rPr lang="en-US" sz="3600" u="sng" dirty="0">
                <a:solidFill>
                  <a:schemeClr val="hlink"/>
                </a:solidFill>
                <a:latin typeface="+mn-lt"/>
                <a:ea typeface="Questrial"/>
                <a:cs typeface="Questrial"/>
                <a:sym typeface="Questrial"/>
                <a:hlinkClick r:id="rId3"/>
              </a:rPr>
              <a:t>https://makecode.microbit.org</a:t>
            </a: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600"/>
              <a:buFont typeface="Questrial"/>
              <a:buAutoNum type="arabicPeriod"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Experiment:</a:t>
            </a: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914400" marR="0" lvl="1" indent="-457200" algn="l" rtl="0"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600"/>
              <a:buFont typeface="Questrial"/>
              <a:buChar char="○"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create a simple program in the blocks editor</a:t>
            </a: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914400" marR="0" lvl="1" indent="-457200" algn="l" rtl="0"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600"/>
              <a:buFont typeface="Questrial"/>
              <a:buChar char="○"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how does it look in the JavaScript editor</a:t>
            </a: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914400" marR="0" lvl="1" indent="-457200" algn="l" rtl="0"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600"/>
              <a:buFont typeface="Questrial"/>
              <a:buChar char="○"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Can you change the JavaScript code? </a:t>
            </a: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</a:br>
            <a:b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</a:b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/>
          <p:nvPr/>
        </p:nvSpPr>
        <p:spPr>
          <a:xfrm>
            <a:off x="1012888" y="367400"/>
            <a:ext cx="106773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JavaScript Caesar cipher</a:t>
            </a:r>
            <a:endParaRPr sz="4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Questrial"/>
              <a:buAutoNum type="arabicPeriod"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Visit </a:t>
            </a:r>
            <a:r>
              <a:rPr lang="en-US" sz="3600" u="sng" dirty="0">
                <a:solidFill>
                  <a:schemeClr val="hlink"/>
                </a:solidFill>
                <a:latin typeface="+mn-lt"/>
                <a:ea typeface="Questrial"/>
                <a:cs typeface="Questrial"/>
                <a:sym typeface="Questrial"/>
                <a:hlinkClick r:id="rId3"/>
              </a:rPr>
              <a:t>https://codepen.io/MattCK/pen/OyQyxE</a:t>
            </a:r>
            <a:br>
              <a:rPr lang="en-US" sz="3600" u="sng" dirty="0">
                <a:solidFill>
                  <a:schemeClr val="hlink"/>
                </a:solidFill>
                <a:latin typeface="+mn-lt"/>
                <a:ea typeface="Questrial"/>
                <a:cs typeface="Questrial"/>
                <a:sym typeface="Questrial"/>
              </a:rPr>
            </a:b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600"/>
              <a:buFont typeface="Questrial"/>
              <a:buAutoNum type="arabicPeriod"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Try the Caesar cipher</a:t>
            </a:r>
            <a:b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</a:b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600"/>
              <a:buFont typeface="Questrial"/>
              <a:buAutoNum type="arabicPeriod"/>
            </a:pPr>
            <a:r>
              <a:rPr lang="en-US" sz="36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Try to decipher the JavaScript code </a:t>
            </a: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</a:br>
            <a:b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</a:b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/>
          <p:nvPr/>
        </p:nvSpPr>
        <p:spPr>
          <a:xfrm>
            <a:off x="1012888" y="367400"/>
            <a:ext cx="106773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Selection </a:t>
            </a:r>
            <a:endParaRPr sz="4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Allows a decision to be made in a program. </a:t>
            </a: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Find an example of selection. What do you think it does? </a:t>
            </a:r>
            <a:b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</a:br>
            <a:b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</a:b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</p:txBody>
      </p:sp>
      <p:pic>
        <p:nvPicPr>
          <p:cNvPr id="143" name="Google Shape;14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2683" y="4103914"/>
            <a:ext cx="8988374" cy="1732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/>
          <p:cNvSpPr/>
          <p:nvPr/>
        </p:nvSpPr>
        <p:spPr>
          <a:xfrm>
            <a:off x="1012888" y="367400"/>
            <a:ext cx="106773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Variables</a:t>
            </a:r>
            <a:endParaRPr sz="4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Containers for storing data values. </a:t>
            </a: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Find an example of a variable. What do you think it does?</a:t>
            </a:r>
            <a:endParaRPr sz="4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</p:txBody>
      </p:sp>
      <p:pic>
        <p:nvPicPr>
          <p:cNvPr id="150" name="Google Shape;15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1788" y="5298600"/>
            <a:ext cx="10468425" cy="69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/>
          <p:nvPr/>
        </p:nvSpPr>
        <p:spPr>
          <a:xfrm>
            <a:off x="1012888" y="367400"/>
            <a:ext cx="10677300" cy="50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dk1"/>
                </a:solidFill>
                <a:latin typeface="+mn-lt"/>
                <a:ea typeface="Questrial"/>
                <a:cs typeface="Questrial"/>
                <a:sym typeface="Questrial"/>
              </a:rPr>
              <a:t>Functions</a:t>
            </a:r>
            <a:endParaRPr sz="4000" b="1" dirty="0">
              <a:solidFill>
                <a:schemeClr val="dk1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-43180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200"/>
              <a:buFont typeface="Questrial"/>
              <a:buChar char="●"/>
            </a:pPr>
            <a: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A small section of code. </a:t>
            </a: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-43180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200"/>
              <a:buFont typeface="Questrial"/>
              <a:buChar char="●"/>
            </a:pPr>
            <a: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Performs a specific task, then returns a value.</a:t>
            </a: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457200" marR="0" lvl="0" indent="-43180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Clr>
                <a:srgbClr val="505555"/>
              </a:buClr>
              <a:buSzPts val="3200"/>
              <a:buFont typeface="Questrial"/>
              <a:buChar char="●"/>
            </a:pPr>
            <a: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Can be used repeatedly </a:t>
            </a: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45720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in a program </a:t>
            </a: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Find an example of a function. </a:t>
            </a:r>
            <a:endParaRPr sz="32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lnSpc>
                <a:spcPct val="106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505555"/>
                </a:solidFill>
                <a:latin typeface="+mn-lt"/>
                <a:ea typeface="Questrial"/>
                <a:cs typeface="Questrial"/>
                <a:sym typeface="Questrial"/>
              </a:rPr>
              <a:t>What do you think it does?</a:t>
            </a:r>
            <a:endParaRPr sz="3600" dirty="0">
              <a:solidFill>
                <a:srgbClr val="505555"/>
              </a:solidFill>
              <a:latin typeface="+mn-lt"/>
              <a:ea typeface="Questrial"/>
              <a:cs typeface="Questrial"/>
              <a:sym typeface="Questrial"/>
            </a:endParaRPr>
          </a:p>
        </p:txBody>
      </p:sp>
      <p:pic>
        <p:nvPicPr>
          <p:cNvPr id="157" name="Google Shape;15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78475" y="2662025"/>
            <a:ext cx="4842075" cy="411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381</Words>
  <Application>Microsoft Macintosh PowerPoint</Application>
  <PresentationFormat>Widescreen</PresentationFormat>
  <Paragraphs>118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Cabin</vt:lpstr>
      <vt:lpstr>Calibri</vt:lpstr>
      <vt:lpstr>Noto Sans Symbols</vt:lpstr>
      <vt:lpstr>Questrial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Simplified Python Caesar cipher</vt:lpstr>
      <vt:lpstr>PowerPoint Presentation</vt:lpstr>
      <vt:lpstr>PowerPoint Presentation</vt:lpstr>
      <vt:lpstr>Licence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Giles Booth</cp:lastModifiedBy>
  <cp:revision>11</cp:revision>
  <dcterms:modified xsi:type="dcterms:W3CDTF">2019-10-30T16:54:56Z</dcterms:modified>
</cp:coreProperties>
</file>