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autoCompressPictures="0">
  <p:sldMasterIdLst>
    <p:sldMasterId id="2147483661" r:id="rId1"/>
  </p:sldMasterIdLst>
  <p:notesMasterIdLst>
    <p:notesMasterId r:id="rId18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83" r:id="rId17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8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0"/>
    <p:restoredTop sz="94663"/>
  </p:normalViewPr>
  <p:slideViewPr>
    <p:cSldViewPr snapToGrid="0" snapToObjects="1">
      <p:cViewPr varScale="1">
        <p:scale>
          <a:sx n="117" d="100"/>
          <a:sy n="117" d="100"/>
        </p:scale>
        <p:origin x="360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10" cy="30589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</p:txBody>
      </p:sp>
      <p:sp>
        <p:nvSpPr>
          <p:cNvPr id="93" name="Google Shape;93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g5bb79e25a1_0_27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70" name="Google Shape;170;g5bb79e25a1_0_27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en-US"/>
              <a:t>Ascending because the notes increase in pitch from the start to the beginning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en-US"/>
              <a:t>The phrase has six notes (g, a, c, c, c, e)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en-US"/>
              <a:t>The phrase has four unique notes (g, a, c, e)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en-US"/>
              <a:t>In the phrase the note c is played three times </a:t>
            </a: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1" name="Google Shape;171;g5bb79e25a1_0_27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10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g5bb79e25a1_0_33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77" name="Google Shape;177;g5bb79e25a1_0_33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en-US"/>
              <a:t>Descending because the notes decrease in pitch from the start to the beginning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en-US"/>
              <a:t>The phrase has six notes (g, e, d, a, a, a)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en-US"/>
              <a:t>The phrase has four unique notes (g, e, d, a)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en-US"/>
              <a:t>In the phrase the note a is played three times </a:t>
            </a: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8" name="Google Shape;178;g5bb79e25a1_0_33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11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g5bb79e25a1_0_40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84" name="Google Shape;184;g5bb79e25a1_0_40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en-US"/>
              <a:t>Ascending because the notes increase in pitch from the start to the beginning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en-US"/>
              <a:t>The phrase has six notes (g,b, b, d, d, d)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en-US"/>
              <a:t>The phrase has three unique notes (g, b, d)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en-US"/>
              <a:t>In the phrase the note b is played twice and note d is played three times </a:t>
            </a: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5" name="Google Shape;185;g5bb79e25a1_0_40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12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Google Shape;190;g4b1c38d769_0_142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91" name="Google Shape;191;g4b1c38d769_0_142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2" name="Google Shape;192;g4b1c38d769_0_142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13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Google Shape;196;g5d65832e65_1_5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97" name="Google Shape;197;g5d65832e65_1_5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8" name="Google Shape;198;g5d65832e65_1_5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14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Google Shape;202;g5d65832e65_1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03" name="Google Shape;203;g5d65832e65_1_0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4" name="Google Shape;204;g5d65832e65_1_0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15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Google Shape;202;g56d22b9735_0_34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03" name="Google Shape;203;g56d22b9735_0_34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4" name="Google Shape;204;g56d22b9735_0_34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16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9594437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g49a64b5986_0_492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7" name="Google Shape;107;g49a64b5986_0_492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8" name="Google Shape;108;g49a64b5986_0_492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g4b93448afc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13" name="Google Shape;113;g4b93448afc_0_0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4" name="Google Shape;114;g4b93448afc_0_0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3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g5d65832e65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19" name="Google Shape;119;g5d65832e65_0_0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en-US"/>
              <a:t>If I am pointed at then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en-US"/>
              <a:t>	play my musical phrase 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en-US"/>
              <a:t>Else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en-US"/>
              <a:t>	clap for four beats, rest for four beats</a:t>
            </a:r>
            <a:endParaRPr/>
          </a:p>
        </p:txBody>
      </p:sp>
      <p:sp>
        <p:nvSpPr>
          <p:cNvPr id="120" name="Google Shape;120;g5d65832e65_0_0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4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g4b1c38d769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27" name="Google Shape;127;g4b1c38d769_0_0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1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An algorithm is a set of sequenced instructions, steps or rules for a human to follow to solve a problem or complete a task.</a:t>
            </a:r>
            <a:endParaRPr sz="11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1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1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Pupils should identified what the purpose of their previously written algorithms was i.e. what did they allow someone to achieve if followed correctly.</a:t>
            </a:r>
            <a:endParaRPr sz="11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1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1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Previous forms could involve written instructions, storyboards, flowcharts, step-by-step instructions, diagrams, etc.</a:t>
            </a:r>
            <a:endParaRPr sz="11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8" name="Google Shape;128;g4b1c38d769_0_0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5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g4b1c38d769_0_87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3" name="Google Shape;133;g4b1c38d769_0_87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en-US"/>
              <a:t>All the images can be classified as algorithms because they all give instructions to a human to play music. 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</p:txBody>
      </p:sp>
      <p:sp>
        <p:nvSpPr>
          <p:cNvPr id="134" name="Google Shape;134;g4b1c38d769_0_87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6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g5bb79e25a1_0_4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42" name="Google Shape;142;g5bb79e25a1_0_4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en-US"/>
              <a:t>Musical notation +ve quick to record instructions, can be used by musicians playing most instruments -ve only people who can read music can use this algorithm.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en-US"/>
              <a:t>Written Algorithm +ve easy to understand -ve longer to write out, need to know the notes on the instrument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en-US"/>
              <a:t>Image with numbers +ve quick to record, shows user where the notes are -ve can’t record longer pieces of music 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</p:txBody>
      </p:sp>
      <p:sp>
        <p:nvSpPr>
          <p:cNvPr id="143" name="Google Shape;143;g5bb79e25a1_0_4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7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g4b1c38d769_0_92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51" name="Google Shape;151;g4b1c38d769_0_92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2" name="Google Shape;152;g4b1c38d769_0_92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8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g4b1c38d769_0_137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63" name="Google Shape;163;g4b1c38d769_0_137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4" name="Google Shape;164;g4b1c38d769_0_137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9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Large quote">
  <p:cSld name="Large quote">
    <p:bg>
      <p:bgPr>
        <a:solidFill>
          <a:srgbClr val="00C800"/>
        </a:solidFill>
        <a:effectLst/>
      </p:bgPr>
    </p:bg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2"/>
          <p:cNvSpPr txBox="1">
            <a:spLocks noGrp="1"/>
          </p:cNvSpPr>
          <p:nvPr>
            <p:ph type="body" idx="1"/>
          </p:nvPr>
        </p:nvSpPr>
        <p:spPr>
          <a:xfrm>
            <a:off x="768000" y="2294400"/>
            <a:ext cx="10579255" cy="229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marR="0" lvl="0" indent="-228600" algn="ctr">
              <a:lnSpc>
                <a:spcPct val="103685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4104"/>
              <a:buFont typeface="Noto Sans Symbols"/>
              <a:buNone/>
              <a:defRPr sz="5400" b="0" i="0" u="none" strike="noStrike" cap="non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1pPr>
            <a:lvl2pPr marL="914400" marR="0" lvl="1" indent="-325119" algn="l">
              <a:lnSpc>
                <a:spcPct val="100000"/>
              </a:lnSpc>
              <a:spcBef>
                <a:spcPts val="21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325119" algn="l">
              <a:lnSpc>
                <a:spcPct val="100000"/>
              </a:lnSpc>
              <a:spcBef>
                <a:spcPts val="21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325119" algn="l">
              <a:lnSpc>
                <a:spcPct val="100000"/>
              </a:lnSpc>
              <a:spcBef>
                <a:spcPts val="21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383032" algn="l">
              <a:lnSpc>
                <a:spcPct val="108312"/>
              </a:lnSpc>
              <a:spcBef>
                <a:spcPts val="2100"/>
              </a:spcBef>
              <a:spcAft>
                <a:spcPts val="0"/>
              </a:spcAft>
              <a:buClr>
                <a:schemeClr val="lt2"/>
              </a:buClr>
              <a:buSzPts val="2432"/>
              <a:buFont typeface="Cabin"/>
              <a:buAutoNum type="arabicPeriod"/>
              <a:defRPr sz="3200" b="0" i="0" u="none" strike="noStrike" cap="none">
                <a:solidFill>
                  <a:schemeClr val="lt2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>
              <a:lnSpc>
                <a:spcPct val="90000"/>
              </a:lnSpc>
              <a:spcBef>
                <a:spcPts val="210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>
              <a:lnSpc>
                <a:spcPct val="90000"/>
              </a:lnSpc>
              <a:spcBef>
                <a:spcPts val="210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>
              <a:lnSpc>
                <a:spcPct val="90000"/>
              </a:lnSpc>
              <a:spcBef>
                <a:spcPts val="210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>
              <a:lnSpc>
                <a:spcPct val="90000"/>
              </a:lnSpc>
              <a:spcBef>
                <a:spcPts val="2100"/>
              </a:spcBef>
              <a:spcAft>
                <a:spcPts val="210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17" name="Google Shape;17;p2"/>
          <p:cNvSpPr txBox="1">
            <a:spLocks noGrp="1"/>
          </p:cNvSpPr>
          <p:nvPr>
            <p:ph type="body" idx="2"/>
          </p:nvPr>
        </p:nvSpPr>
        <p:spPr>
          <a:xfrm>
            <a:off x="2140800" y="3734400"/>
            <a:ext cx="7838341" cy="121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marR="0" lvl="0" indent="-228600" algn="ctr">
              <a:lnSpc>
                <a:spcPct val="233291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None/>
              <a:defRPr sz="2400" b="0" i="0" u="none" strike="noStrike" cap="non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1pPr>
            <a:lvl2pPr marL="914400" marR="0" lvl="1" indent="-325119" algn="l">
              <a:lnSpc>
                <a:spcPct val="100000"/>
              </a:lnSpc>
              <a:spcBef>
                <a:spcPts val="21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325119" algn="l">
              <a:lnSpc>
                <a:spcPct val="100000"/>
              </a:lnSpc>
              <a:spcBef>
                <a:spcPts val="21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325119" algn="l">
              <a:lnSpc>
                <a:spcPct val="100000"/>
              </a:lnSpc>
              <a:spcBef>
                <a:spcPts val="21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383032" algn="l">
              <a:lnSpc>
                <a:spcPct val="108312"/>
              </a:lnSpc>
              <a:spcBef>
                <a:spcPts val="2100"/>
              </a:spcBef>
              <a:spcAft>
                <a:spcPts val="0"/>
              </a:spcAft>
              <a:buClr>
                <a:schemeClr val="lt2"/>
              </a:buClr>
              <a:buSzPts val="2432"/>
              <a:buFont typeface="Cabin"/>
              <a:buAutoNum type="arabicPeriod"/>
              <a:defRPr sz="3200" b="0" i="0" u="none" strike="noStrike" cap="none">
                <a:solidFill>
                  <a:schemeClr val="lt2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>
              <a:lnSpc>
                <a:spcPct val="90000"/>
              </a:lnSpc>
              <a:spcBef>
                <a:spcPts val="210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>
              <a:lnSpc>
                <a:spcPct val="90000"/>
              </a:lnSpc>
              <a:spcBef>
                <a:spcPts val="210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>
              <a:lnSpc>
                <a:spcPct val="90000"/>
              </a:lnSpc>
              <a:spcBef>
                <a:spcPts val="210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>
              <a:lnSpc>
                <a:spcPct val="90000"/>
              </a:lnSpc>
              <a:spcBef>
                <a:spcPts val="2100"/>
              </a:spcBef>
              <a:spcAft>
                <a:spcPts val="210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1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11"/>
          <p:cNvSpPr txBox="1">
            <a:spLocks noGrp="1"/>
          </p:cNvSpPr>
          <p:nvPr>
            <p:ph type="body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431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marL="1371600" lvl="2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marL="2286000" lvl="4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marL="2743200" lvl="5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68" name="Google Shape;68;p11"/>
          <p:cNvSpPr txBox="1">
            <a:spLocks noGrp="1"/>
          </p:cNvSpPr>
          <p:nvPr>
            <p:ph type="body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69" name="Google Shape;69;p1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1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1" name="Google Shape;71;p1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2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4" name="Google Shape;74;p12"/>
          <p:cNvSpPr>
            <a:spLocks noGrp="1"/>
          </p:cNvSpPr>
          <p:nvPr>
            <p:ph type="pic" idx="2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5" name="Google Shape;75;p12"/>
          <p:cNvSpPr txBox="1">
            <a:spLocks noGrp="1"/>
          </p:cNvSpPr>
          <p:nvPr>
            <p:ph type="body" idx="1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76" name="Google Shape;76;p1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7" name="Google Shape;77;p1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8" name="Google Shape;78;p1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3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1" name="Google Shape;81;p13"/>
          <p:cNvSpPr txBox="1">
            <a:spLocks noGrp="1"/>
          </p:cNvSpPr>
          <p:nvPr>
            <p:ph type="body" idx="1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2" name="Google Shape;82;p13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3" name="Google Shape;83;p1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4" name="Google Shape;84;p1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4"/>
          <p:cNvSpPr txBox="1">
            <a:spLocks noGrp="1"/>
          </p:cNvSpPr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7" name="Google Shape;87;p14"/>
          <p:cNvSpPr txBox="1">
            <a:spLocks noGrp="1"/>
          </p:cNvSpPr>
          <p:nvPr>
            <p:ph type="body" idx="1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8" name="Google Shape;88;p1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9" name="Google Shape;89;p1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0" name="Google Shape;90;p1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full image">
  <p:cSld name="full image">
    <p:spTree>
      <p:nvGrpSpPr>
        <p:cNvPr id="1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3"/>
          <p:cNvSpPr>
            <a:spLocks noGrp="1"/>
          </p:cNvSpPr>
          <p:nvPr>
            <p:ph type="pic" idx="2"/>
          </p:nvPr>
        </p:nvSpPr>
        <p:spPr>
          <a:xfrm>
            <a:off x="0" y="1"/>
            <a:ext cx="12191875" cy="686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Char char="▪"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R="0" lvl="1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R="0" lvl="2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R="0" lvl="3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R="0" lvl="4" algn="l" rtl="0">
              <a:lnSpc>
                <a:spcPct val="10831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32"/>
              <a:buFont typeface="Cabin"/>
              <a:buAutoNum type="arabicPeriod"/>
              <a:defRPr sz="32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R="0" lvl="5" algn="l" rtl="0">
              <a:lnSpc>
                <a:spcPct val="90000"/>
              </a:lnSpc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R="0" lvl="6" algn="l" rtl="0">
              <a:lnSpc>
                <a:spcPct val="90000"/>
              </a:lnSpc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R="0" lvl="7" algn="l" rtl="0">
              <a:lnSpc>
                <a:spcPct val="90000"/>
              </a:lnSpc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R="0" lvl="8" algn="l" rtl="0">
              <a:lnSpc>
                <a:spcPct val="90000"/>
              </a:lnSpc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20" name="Google Shape;20;p3"/>
          <p:cNvSpPr txBox="1">
            <a:spLocks noGrp="1"/>
          </p:cNvSpPr>
          <p:nvPr>
            <p:ph type="title"/>
          </p:nvPr>
        </p:nvSpPr>
        <p:spPr>
          <a:xfrm>
            <a:off x="824628" y="358342"/>
            <a:ext cx="10135740" cy="55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R="0" lvl="0" algn="l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Clr>
                <a:srgbClr val="303333"/>
              </a:buClr>
              <a:buSzPts val="4000"/>
              <a:buFont typeface="Arial"/>
              <a:buNone/>
              <a:defRPr sz="4000" b="1" i="0" u="none" strike="noStrike" cap="none">
                <a:solidFill>
                  <a:srgbClr val="303333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37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37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37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37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37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37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37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3700"/>
              <a:buNone/>
              <a:defRPr sz="1800"/>
            </a:lvl9pPr>
          </a:lstStyle>
          <a:p>
            <a:endParaRPr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6890B8B-112C-6B44-94F5-C9691118316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60368" y="6203732"/>
            <a:ext cx="1092200" cy="5334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4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4" name="Google Shape;24;p4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25" name="Google Shape;25;p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" name="Google Shape;26;p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5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0" name="Google Shape;30;p5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1" name="Google Shape;31;p5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5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3" name="Google Shape;33;p5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6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6" name="Google Shape;36;p6"/>
          <p:cNvSpPr txBox="1"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37" name="Google Shape;37;p6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7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7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3" name="Google Shape;43;p7"/>
          <p:cNvSpPr txBox="1">
            <a:spLocks noGrp="1"/>
          </p:cNvSpPr>
          <p:nvPr>
            <p:ph type="body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4" name="Google Shape;44;p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5" name="Google Shape;45;p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6" name="Google Shape;46;p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8"/>
          <p:cNvSpPr txBox="1"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9" name="Google Shape;49;p8"/>
          <p:cNvSpPr txBox="1"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50" name="Google Shape;50;p8"/>
          <p:cNvSpPr txBox="1">
            <a:spLocks noGrp="1"/>
          </p:cNvSpPr>
          <p:nvPr>
            <p:ph type="body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1" name="Google Shape;51;p8"/>
          <p:cNvSpPr txBox="1">
            <a:spLocks noGrp="1"/>
          </p:cNvSpPr>
          <p:nvPr>
            <p:ph type="body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52" name="Google Shape;52;p8"/>
          <p:cNvSpPr txBox="1">
            <a:spLocks noGrp="1"/>
          </p:cNvSpPr>
          <p:nvPr>
            <p:ph type="body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3" name="Google Shape;53;p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4" name="Google Shape;54;p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5" name="Google Shape;55;p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9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8" name="Google Shape;58;p9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1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4" name="Google Shape;64;p1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1" name="Google Shape;11;p1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Google Shape;12;p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" name="Google Shape;13;p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" name="Google Shape;14;p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microbit.org/" TargetMode="Externa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creativecommons.org/licenses/by-sa/4.0/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15"/>
          <p:cNvSpPr/>
          <p:nvPr/>
        </p:nvSpPr>
        <p:spPr>
          <a:xfrm>
            <a:off x="578589" y="1651028"/>
            <a:ext cx="11134337" cy="34778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000" b="1" dirty="0">
                <a:solidFill>
                  <a:schemeClr val="lt1"/>
                </a:solidFill>
                <a:latin typeface="+mj-lt"/>
                <a:ea typeface="Questrial"/>
                <a:cs typeface="Questrial"/>
                <a:sym typeface="Questrial"/>
              </a:rPr>
              <a:t>Musical micro:bit </a:t>
            </a:r>
            <a:endParaRPr b="1" dirty="0">
              <a:latin typeface="+mj-lt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000" b="0" i="0" u="none" strike="noStrike" cap="none" dirty="0">
                <a:solidFill>
                  <a:schemeClr val="lt1"/>
                </a:solidFill>
                <a:latin typeface="+mj-lt"/>
                <a:ea typeface="Questrial"/>
                <a:cs typeface="Questrial"/>
                <a:sym typeface="Questrial"/>
              </a:rPr>
              <a:t>Teacher lesson guide </a:t>
            </a:r>
            <a:endParaRPr sz="6000" b="0" i="0" u="none" strike="noStrike" cap="none" dirty="0">
              <a:solidFill>
                <a:schemeClr val="lt1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000" dirty="0">
                <a:solidFill>
                  <a:schemeClr val="lt1"/>
                </a:solidFill>
                <a:latin typeface="+mj-lt"/>
                <a:ea typeface="Questrial"/>
                <a:cs typeface="Questrial"/>
                <a:sym typeface="Questrial"/>
              </a:rPr>
              <a:t>Lesson 1</a:t>
            </a:r>
            <a:endParaRPr sz="6000" dirty="0">
              <a:solidFill>
                <a:schemeClr val="lt1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4400" b="0" i="0" u="none" strike="noStrike" cap="none" dirty="0">
              <a:solidFill>
                <a:schemeClr val="lt1"/>
              </a:solidFill>
              <a:latin typeface="+mj-lt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4400" b="0" i="0" u="none" strike="noStrike" cap="none" dirty="0">
              <a:solidFill>
                <a:schemeClr val="lt1"/>
              </a:solidFill>
              <a:latin typeface="+mj-lt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4400" b="0" i="0" u="none" strike="noStrike" cap="none" dirty="0">
              <a:solidFill>
                <a:schemeClr val="lt1"/>
              </a:solidFill>
              <a:latin typeface="+mj-lt"/>
              <a:ea typeface="Calibri"/>
              <a:cs typeface="Calibri"/>
              <a:sym typeface="Calibri"/>
            </a:endParaRPr>
          </a:p>
        </p:txBody>
      </p:sp>
      <p:pic>
        <p:nvPicPr>
          <p:cNvPr id="96" name="Google Shape;96;p15"/>
          <p:cNvPicPr preferRelativeResize="0"/>
          <p:nvPr/>
        </p:nvPicPr>
        <p:blipFill rotWithShape="1">
          <a:blip r:embed="rId3">
            <a:alphaModFix amt="5000"/>
          </a:blip>
          <a:srcRect/>
          <a:stretch/>
        </p:blipFill>
        <p:spPr>
          <a:xfrm rot="911264">
            <a:off x="8933200" y="4664970"/>
            <a:ext cx="753722" cy="1035727"/>
          </a:xfrm>
          <a:prstGeom prst="rect">
            <a:avLst/>
          </a:prstGeom>
          <a:noFill/>
          <a:ln>
            <a:noFill/>
          </a:ln>
        </p:spPr>
      </p:pic>
      <p:pic>
        <p:nvPicPr>
          <p:cNvPr id="97" name="Google Shape;97;p15"/>
          <p:cNvPicPr preferRelativeResize="0"/>
          <p:nvPr/>
        </p:nvPicPr>
        <p:blipFill rotWithShape="1">
          <a:blip r:embed="rId3">
            <a:alphaModFix amt="5000"/>
          </a:blip>
          <a:srcRect/>
          <a:stretch/>
        </p:blipFill>
        <p:spPr>
          <a:xfrm rot="911264">
            <a:off x="6268264" y="5387311"/>
            <a:ext cx="753722" cy="1035727"/>
          </a:xfrm>
          <a:prstGeom prst="rect">
            <a:avLst/>
          </a:prstGeom>
          <a:noFill/>
          <a:ln>
            <a:noFill/>
          </a:ln>
        </p:spPr>
      </p:pic>
      <p:pic>
        <p:nvPicPr>
          <p:cNvPr id="98" name="Google Shape;98;p15"/>
          <p:cNvPicPr preferRelativeResize="0"/>
          <p:nvPr/>
        </p:nvPicPr>
        <p:blipFill rotWithShape="1">
          <a:blip r:embed="rId3">
            <a:alphaModFix amt="5000"/>
          </a:blip>
          <a:srcRect/>
          <a:stretch/>
        </p:blipFill>
        <p:spPr>
          <a:xfrm rot="911264">
            <a:off x="10484279" y="388269"/>
            <a:ext cx="753722" cy="1035727"/>
          </a:xfrm>
          <a:prstGeom prst="rect">
            <a:avLst/>
          </a:prstGeom>
          <a:noFill/>
          <a:ln>
            <a:noFill/>
          </a:ln>
        </p:spPr>
      </p:pic>
      <p:pic>
        <p:nvPicPr>
          <p:cNvPr id="99" name="Google Shape;99;p15"/>
          <p:cNvPicPr preferRelativeResize="0"/>
          <p:nvPr/>
        </p:nvPicPr>
        <p:blipFill rotWithShape="1">
          <a:blip r:embed="rId4">
            <a:alphaModFix amt="5000"/>
          </a:blip>
          <a:srcRect/>
          <a:stretch/>
        </p:blipFill>
        <p:spPr>
          <a:xfrm rot="-1168137">
            <a:off x="3275646" y="4901076"/>
            <a:ext cx="866231" cy="1119177"/>
          </a:xfrm>
          <a:prstGeom prst="rect">
            <a:avLst/>
          </a:prstGeom>
          <a:noFill/>
          <a:ln>
            <a:noFill/>
          </a:ln>
        </p:spPr>
      </p:pic>
      <p:pic>
        <p:nvPicPr>
          <p:cNvPr id="100" name="Google Shape;100;p15"/>
          <p:cNvPicPr preferRelativeResize="0"/>
          <p:nvPr/>
        </p:nvPicPr>
        <p:blipFill rotWithShape="1">
          <a:blip r:embed="rId5">
            <a:alphaModFix amt="5000"/>
          </a:blip>
          <a:srcRect/>
          <a:stretch/>
        </p:blipFill>
        <p:spPr>
          <a:xfrm rot="-2090590" flipH="1">
            <a:off x="838950" y="4940120"/>
            <a:ext cx="1033233" cy="61200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1" name="Google Shape;101;p15"/>
          <p:cNvPicPr preferRelativeResize="0"/>
          <p:nvPr/>
        </p:nvPicPr>
        <p:blipFill rotWithShape="1">
          <a:blip r:embed="rId6">
            <a:alphaModFix amt="5000"/>
          </a:blip>
          <a:srcRect/>
          <a:stretch/>
        </p:blipFill>
        <p:spPr>
          <a:xfrm rot="1801578">
            <a:off x="5443054" y="666436"/>
            <a:ext cx="830446" cy="642139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" name="Google Shape;102;p15"/>
          <p:cNvPicPr preferRelativeResize="0"/>
          <p:nvPr/>
        </p:nvPicPr>
        <p:blipFill rotWithShape="1">
          <a:blip r:embed="rId3">
            <a:alphaModFix amt="5000"/>
          </a:blip>
          <a:srcRect/>
          <a:stretch/>
        </p:blipFill>
        <p:spPr>
          <a:xfrm rot="911264">
            <a:off x="379877" y="2249455"/>
            <a:ext cx="753722" cy="1035727"/>
          </a:xfrm>
          <a:prstGeom prst="rect">
            <a:avLst/>
          </a:prstGeom>
          <a:noFill/>
          <a:ln>
            <a:noFill/>
          </a:ln>
        </p:spPr>
      </p:pic>
      <p:pic>
        <p:nvPicPr>
          <p:cNvPr id="103" name="Google Shape;103;p15"/>
          <p:cNvPicPr preferRelativeResize="0"/>
          <p:nvPr/>
        </p:nvPicPr>
        <p:blipFill rotWithShape="1">
          <a:blip r:embed="rId4">
            <a:alphaModFix amt="5000"/>
          </a:blip>
          <a:srcRect/>
          <a:stretch/>
        </p:blipFill>
        <p:spPr>
          <a:xfrm rot="-1168133">
            <a:off x="1542324" y="271567"/>
            <a:ext cx="866232" cy="1119177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A97757E7-0626-3E48-B80A-53F17769A550}"/>
              </a:ext>
            </a:extLst>
          </p:cNvPr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13468" y="5306667"/>
            <a:ext cx="2304255" cy="1098362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p24"/>
          <p:cNvSpPr/>
          <p:nvPr/>
        </p:nvSpPr>
        <p:spPr>
          <a:xfrm>
            <a:off x="1012888" y="367400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>
                <a:solidFill>
                  <a:schemeClr val="dk1"/>
                </a:solidFill>
                <a:latin typeface="+mj-lt"/>
                <a:ea typeface="Questrial"/>
                <a:cs typeface="Questrial"/>
                <a:sym typeface="Questrial"/>
              </a:rPr>
              <a:t>Describing musical algorithms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This musical phrase is ascending.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This musical phrase contains six notes.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This musical phrase contains four unique notes.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This musical phrase repeats note c three times.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</p:txBody>
      </p:sp>
      <p:pic>
        <p:nvPicPr>
          <p:cNvPr id="174" name="Google Shape;174;p24"/>
          <p:cNvPicPr preferRelativeResize="0"/>
          <p:nvPr/>
        </p:nvPicPr>
        <p:blipFill rotWithShape="1">
          <a:blip r:embed="rId3">
            <a:alphaModFix/>
          </a:blip>
          <a:srcRect l="7263" t="16322" r="5017" b="16783"/>
          <a:stretch/>
        </p:blipFill>
        <p:spPr>
          <a:xfrm>
            <a:off x="2020400" y="3959100"/>
            <a:ext cx="8151199" cy="27927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p25"/>
          <p:cNvSpPr/>
          <p:nvPr/>
        </p:nvSpPr>
        <p:spPr>
          <a:xfrm>
            <a:off x="1012888" y="367400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>
                <a:solidFill>
                  <a:schemeClr val="dk1"/>
                </a:solidFill>
                <a:latin typeface="+mj-lt"/>
                <a:ea typeface="Questrial"/>
                <a:cs typeface="Questrial"/>
                <a:sym typeface="Questrial"/>
              </a:rPr>
              <a:t>Describing musical algorithms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Is this musical phrase ascending or descending?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How many notes does this musical phrase have?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How many unique notes does this musical phrase have?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Are any notes repeated?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</p:txBody>
      </p:sp>
      <p:pic>
        <p:nvPicPr>
          <p:cNvPr id="181" name="Google Shape;181;p25"/>
          <p:cNvPicPr preferRelativeResize="0"/>
          <p:nvPr/>
        </p:nvPicPr>
        <p:blipFill rotWithShape="1">
          <a:blip r:embed="rId3">
            <a:alphaModFix/>
          </a:blip>
          <a:srcRect l="7512" t="19062" r="7698" b="11006"/>
          <a:stretch/>
        </p:blipFill>
        <p:spPr>
          <a:xfrm>
            <a:off x="1685550" y="4561050"/>
            <a:ext cx="7911351" cy="2462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p26"/>
          <p:cNvSpPr/>
          <p:nvPr/>
        </p:nvSpPr>
        <p:spPr>
          <a:xfrm>
            <a:off x="1012888" y="367400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>
                <a:solidFill>
                  <a:schemeClr val="dk1"/>
                </a:solidFill>
                <a:latin typeface="+mj-lt"/>
                <a:ea typeface="Questrial"/>
                <a:cs typeface="Questrial"/>
                <a:sym typeface="Questrial"/>
              </a:rPr>
              <a:t>Describing musical algorithms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Is this musical phrase ascending or descending?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How many notes does this musical phrase have?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How many unique notes does this musical phrase have?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Are any notes repeated?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</p:txBody>
      </p:sp>
      <p:pic>
        <p:nvPicPr>
          <p:cNvPr id="188" name="Google Shape;188;p26"/>
          <p:cNvPicPr preferRelativeResize="0"/>
          <p:nvPr/>
        </p:nvPicPr>
        <p:blipFill rotWithShape="1">
          <a:blip r:embed="rId3">
            <a:alphaModFix/>
          </a:blip>
          <a:srcRect l="7744" t="22536" r="7702" b="17091"/>
          <a:stretch/>
        </p:blipFill>
        <p:spPr>
          <a:xfrm>
            <a:off x="2379625" y="4511400"/>
            <a:ext cx="6808449" cy="2184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Google Shape;194;p27"/>
          <p:cNvSpPr/>
          <p:nvPr/>
        </p:nvSpPr>
        <p:spPr>
          <a:xfrm>
            <a:off x="478971" y="367400"/>
            <a:ext cx="11600929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>
                <a:solidFill>
                  <a:schemeClr val="dk1"/>
                </a:solidFill>
                <a:latin typeface="+mj-lt"/>
                <a:ea typeface="Questrial"/>
                <a:cs typeface="Questrial"/>
                <a:sym typeface="Questrial"/>
              </a:rPr>
              <a:t>Composing musical phrases and algorithms</a:t>
            </a:r>
            <a:endParaRPr sz="4000" b="1" dirty="0">
              <a:solidFill>
                <a:schemeClr val="dk1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4000" b="1" dirty="0">
              <a:solidFill>
                <a:schemeClr val="dk1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Create three musical phrases: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914400" marR="0" lvl="1" indent="-43180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○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Each phrase should have 4-6 notes.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914400" marR="0" lvl="1" indent="-43180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○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Each phrase should have a maximum of 4 unique notes.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914400" marR="0" lvl="1" indent="-43180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○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Each phrase should have a repeating note.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914400" marR="0" lvl="1" indent="-43180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○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At least one phrase should be ascending.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914400" marR="0" lvl="1" indent="-43180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○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At least one phrase should be descending.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91440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  Write an algorithm for each phrase for someone who cannot read music.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Google Shape;200;p28"/>
          <p:cNvSpPr/>
          <p:nvPr/>
        </p:nvSpPr>
        <p:spPr>
          <a:xfrm>
            <a:off x="457200" y="367400"/>
            <a:ext cx="116227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>
                <a:solidFill>
                  <a:schemeClr val="dk1"/>
                </a:solidFill>
                <a:latin typeface="+mj-lt"/>
                <a:ea typeface="Questrial"/>
                <a:cs typeface="Questrial"/>
                <a:sym typeface="Questrial"/>
              </a:rPr>
              <a:t>Evaluating musical phrases and algorithms</a:t>
            </a:r>
            <a:endParaRPr sz="4000" b="1" dirty="0">
              <a:solidFill>
                <a:schemeClr val="dk1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4000" b="1" dirty="0">
              <a:solidFill>
                <a:schemeClr val="dk1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Swap algorithms with another pair.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Use their algorithms to play their musical phrases.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Evaluate their work by considering the following: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914400" marR="0" lvl="1" indent="-43180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○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Do their phrases meet the given criteria?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914400" marR="0" lvl="1" indent="-43180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○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Are their instructions written for someone who cannot read music?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914400" marR="0" lvl="1" indent="-43180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○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Are the instructions clear and easy to follow?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914400" marR="0" lvl="1" indent="-43180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○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Could the algorithm be written with fewer instructions?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Google Shape;206;p29"/>
          <p:cNvSpPr/>
          <p:nvPr/>
        </p:nvSpPr>
        <p:spPr>
          <a:xfrm>
            <a:off x="1012888" y="367400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>
                <a:solidFill>
                  <a:schemeClr val="dk1"/>
                </a:solidFill>
                <a:latin typeface="+mj-lt"/>
                <a:ea typeface="Questrial"/>
                <a:cs typeface="Questrial"/>
                <a:sym typeface="Questrial"/>
              </a:rPr>
              <a:t>Learning objectives revisited: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-431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To read and interpret a range of algorithms.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-431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To evaluate algorithms.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-431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To write algorithms for a given audience.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chemeClr val="dk1"/>
              </a:solidFill>
              <a:latin typeface="+mj-lt"/>
              <a:ea typeface="Questrial"/>
              <a:cs typeface="Questrial"/>
              <a:sym typeface="Questrial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Google Shape;206;p27"/>
          <p:cNvSpPr/>
          <p:nvPr/>
        </p:nvSpPr>
        <p:spPr>
          <a:xfrm>
            <a:off x="1012888" y="367400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Questrial"/>
              <a:ea typeface="Questrial"/>
              <a:cs typeface="Questrial"/>
              <a:sym typeface="Questrial"/>
            </a:endParaRPr>
          </a:p>
          <a:p>
            <a:pPr lvl="0">
              <a:lnSpc>
                <a:spcPct val="106650"/>
              </a:lnSpc>
            </a:pPr>
            <a:r>
              <a:rPr lang="en-GB" sz="4000" b="1" dirty="0"/>
              <a:t>Licensing information:</a:t>
            </a:r>
          </a:p>
          <a:p>
            <a:pPr lvl="0">
              <a:lnSpc>
                <a:spcPct val="106650"/>
              </a:lnSpc>
            </a:pPr>
            <a:endParaRPr sz="3200" dirty="0">
              <a:solidFill>
                <a:srgbClr val="505555"/>
              </a:solidFill>
              <a:latin typeface="Questrial"/>
              <a:ea typeface="Questrial"/>
              <a:cs typeface="Questrial"/>
              <a:sym typeface="Questrial"/>
            </a:endParaRPr>
          </a:p>
          <a:p>
            <a:r>
              <a:rPr lang="en-GB" sz="3200" dirty="0"/>
              <a:t>Published by the Micro:bit Educational Foundation </a:t>
            </a:r>
            <a:r>
              <a:rPr lang="en-GB" sz="3200" dirty="0">
                <a:hlinkClick r:id="rId3"/>
              </a:rPr>
              <a:t>microbit.org</a:t>
            </a:r>
            <a:r>
              <a:rPr lang="en-GB" sz="3200" dirty="0"/>
              <a:t> under the following Creative Commons licence:</a:t>
            </a:r>
            <a:br>
              <a:rPr lang="en-GB" sz="3200" dirty="0"/>
            </a:br>
            <a:endParaRPr lang="en-GB" sz="3200" dirty="0"/>
          </a:p>
          <a:p>
            <a:r>
              <a:rPr lang="en-GB" sz="3200" dirty="0"/>
              <a:t>Attribution-</a:t>
            </a:r>
            <a:r>
              <a:rPr lang="en-GB" sz="3200" dirty="0" err="1"/>
              <a:t>ShareAlike</a:t>
            </a:r>
            <a:r>
              <a:rPr lang="en-GB" sz="3200" dirty="0"/>
              <a:t> 4.0 International (CC BY-SA 4.0)</a:t>
            </a:r>
            <a:br>
              <a:rPr lang="en-GB" sz="3200" dirty="0"/>
            </a:br>
            <a:r>
              <a:rPr lang="en-GB" sz="3200" u="sng" dirty="0">
                <a:hlinkClick r:id="rId4"/>
              </a:rPr>
              <a:t>https://creativecommons.org/licenses/by-sa/4.0/</a:t>
            </a:r>
            <a:r>
              <a:rPr lang="en-GB" sz="3200" dirty="0"/>
              <a:t> </a:t>
            </a:r>
            <a:endParaRPr sz="3200" dirty="0">
              <a:solidFill>
                <a:srgbClr val="505555"/>
              </a:solidFill>
              <a:latin typeface="Questrial"/>
              <a:ea typeface="Questrial"/>
              <a:cs typeface="Questrial"/>
              <a:sym typeface="Questrial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Questrial"/>
              <a:ea typeface="Questrial"/>
              <a:cs typeface="Questrial"/>
              <a:sym typeface="Questrial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Questrial"/>
              <a:ea typeface="Questrial"/>
              <a:cs typeface="Questrial"/>
              <a:sym typeface="Questrial"/>
            </a:endParaRPr>
          </a:p>
        </p:txBody>
      </p:sp>
    </p:spTree>
    <p:extLst>
      <p:ext uri="{BB962C8B-B14F-4D97-AF65-F5344CB8AC3E}">
        <p14:creationId xmlns:p14="http://schemas.microsoft.com/office/powerpoint/2010/main" val="26488783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16"/>
          <p:cNvSpPr/>
          <p:nvPr/>
        </p:nvSpPr>
        <p:spPr>
          <a:xfrm>
            <a:off x="1012888" y="367400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>
                <a:solidFill>
                  <a:schemeClr val="dk1"/>
                </a:solidFill>
                <a:latin typeface="+mj-lt"/>
                <a:ea typeface="Questrial"/>
                <a:cs typeface="Questrial"/>
                <a:sym typeface="Questrial"/>
              </a:rPr>
              <a:t>Learning objectives: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-431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To read and interpret a range of algorithms.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-431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To evaluate algorithms.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-431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To write algorithms for a given audience.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chemeClr val="dk1"/>
              </a:solidFill>
              <a:latin typeface="+mj-lt"/>
              <a:ea typeface="Questrial"/>
              <a:cs typeface="Questrial"/>
              <a:sym typeface="Questrial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17"/>
          <p:cNvSpPr/>
          <p:nvPr/>
        </p:nvSpPr>
        <p:spPr>
          <a:xfrm>
            <a:off x="1012888" y="367400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>
                <a:solidFill>
                  <a:schemeClr val="dk1"/>
                </a:solidFill>
                <a:latin typeface="+mj-lt"/>
                <a:ea typeface="Questrial"/>
                <a:cs typeface="Questrial"/>
                <a:sym typeface="Questrial"/>
              </a:rPr>
              <a:t>Fill the gap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Clap for four beats, rest for four beats.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Create a musical phrase to play in the rest gap.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If you are pointed at, play your musical phrase during the rest.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p18"/>
          <p:cNvSpPr/>
          <p:nvPr/>
        </p:nvSpPr>
        <p:spPr>
          <a:xfrm>
            <a:off x="1012888" y="367400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>
                <a:solidFill>
                  <a:schemeClr val="dk1"/>
                </a:solidFill>
                <a:latin typeface="+mj-lt"/>
                <a:ea typeface="Questrial"/>
                <a:cs typeface="Questrial"/>
                <a:sym typeface="Questrial"/>
              </a:rPr>
              <a:t>Complete the algorithm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b="1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Forever</a:t>
            </a:r>
            <a:endParaRPr sz="3200" b="1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b="1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45720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b="1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IF </a:t>
            </a: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I am pointed at </a:t>
            </a:r>
            <a:r>
              <a:rPr lang="en-US" sz="3200" b="1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then</a:t>
            </a:r>
            <a:endParaRPr sz="3200" b="1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 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45720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b="1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ELSE</a:t>
            </a:r>
            <a:endParaRPr sz="3200" b="1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b="1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	</a:t>
            </a:r>
            <a:endParaRPr sz="3200" b="1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</p:txBody>
      </p:sp>
      <p:cxnSp>
        <p:nvCxnSpPr>
          <p:cNvPr id="123" name="Google Shape;123;p18"/>
          <p:cNvCxnSpPr/>
          <p:nvPr/>
        </p:nvCxnSpPr>
        <p:spPr>
          <a:xfrm rot="10800000" flipH="1">
            <a:off x="2115250" y="4197475"/>
            <a:ext cx="5535900" cy="33000"/>
          </a:xfrm>
          <a:prstGeom prst="straightConnector1">
            <a:avLst/>
          </a:prstGeom>
          <a:noFill/>
          <a:ln w="3810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24" name="Google Shape;124;p18"/>
          <p:cNvCxnSpPr/>
          <p:nvPr/>
        </p:nvCxnSpPr>
        <p:spPr>
          <a:xfrm rot="10800000" flipH="1">
            <a:off x="2115250" y="6359300"/>
            <a:ext cx="5535900" cy="33000"/>
          </a:xfrm>
          <a:prstGeom prst="straightConnector1">
            <a:avLst/>
          </a:prstGeom>
          <a:noFill/>
          <a:ln w="3810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19"/>
          <p:cNvSpPr/>
          <p:nvPr/>
        </p:nvSpPr>
        <p:spPr>
          <a:xfrm>
            <a:off x="784288" y="-89800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>
                <a:solidFill>
                  <a:schemeClr val="dk1"/>
                </a:solidFill>
                <a:latin typeface="+mj-lt"/>
                <a:ea typeface="Questrial"/>
                <a:cs typeface="Questrial"/>
                <a:sym typeface="Questrial"/>
              </a:rPr>
              <a:t>Recapping algorithms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What are algorithms?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What algorithms have you written previously?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What forms have your algorithms taken?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20"/>
          <p:cNvSpPr/>
          <p:nvPr/>
        </p:nvSpPr>
        <p:spPr>
          <a:xfrm>
            <a:off x="1012888" y="367400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en-US" sz="4000" b="1" dirty="0">
                <a:solidFill>
                  <a:schemeClr val="dk1"/>
                </a:solidFill>
                <a:latin typeface="+mj-lt"/>
                <a:ea typeface="Questrial"/>
                <a:cs typeface="Questrial"/>
                <a:sym typeface="Questrial"/>
              </a:rPr>
              <a:t>Identifying algorithms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Which of these images do you think are algorithms?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</p:txBody>
      </p:sp>
      <p:pic>
        <p:nvPicPr>
          <p:cNvPr id="137" name="Google Shape;137;p20"/>
          <p:cNvPicPr preferRelativeResize="0"/>
          <p:nvPr/>
        </p:nvPicPr>
        <p:blipFill rotWithShape="1">
          <a:blip r:embed="rId3">
            <a:alphaModFix/>
          </a:blip>
          <a:srcRect t="29191" b="23186"/>
          <a:stretch/>
        </p:blipFill>
        <p:spPr>
          <a:xfrm>
            <a:off x="3500375" y="2614625"/>
            <a:ext cx="4877950" cy="2190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8" name="Google Shape;138;p20"/>
          <p:cNvPicPr preferRelativeResize="0"/>
          <p:nvPr/>
        </p:nvPicPr>
        <p:blipFill rotWithShape="1">
          <a:blip r:embed="rId4">
            <a:alphaModFix/>
          </a:blip>
          <a:srcRect l="12378" t="15483" r="13094" b="12532"/>
          <a:stretch/>
        </p:blipFill>
        <p:spPr>
          <a:xfrm>
            <a:off x="8279150" y="2743175"/>
            <a:ext cx="3073725" cy="32224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9" name="Google Shape;139;p20"/>
          <p:cNvPicPr preferRelativeResize="0"/>
          <p:nvPr/>
        </p:nvPicPr>
        <p:blipFill rotWithShape="1">
          <a:blip r:embed="rId5">
            <a:alphaModFix/>
          </a:blip>
          <a:srcRect l="7146" t="19149" r="4514" b="19395"/>
          <a:stretch/>
        </p:blipFill>
        <p:spPr>
          <a:xfrm>
            <a:off x="462700" y="4379200"/>
            <a:ext cx="5965650" cy="18673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p21"/>
          <p:cNvSpPr/>
          <p:nvPr/>
        </p:nvSpPr>
        <p:spPr>
          <a:xfrm>
            <a:off x="1012888" y="367400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en-US" sz="4000" b="1" dirty="0">
                <a:solidFill>
                  <a:schemeClr val="dk1"/>
                </a:solidFill>
                <a:latin typeface="+mj-lt"/>
                <a:ea typeface="Questrial"/>
                <a:cs typeface="Questrial"/>
                <a:sym typeface="Questrial"/>
              </a:rPr>
              <a:t>Evaluating algorithms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Evaluate each algorithm by identifying what it does well and how it could be improved.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</p:txBody>
      </p:sp>
      <p:pic>
        <p:nvPicPr>
          <p:cNvPr id="146" name="Google Shape;146;p21"/>
          <p:cNvPicPr preferRelativeResize="0"/>
          <p:nvPr/>
        </p:nvPicPr>
        <p:blipFill rotWithShape="1">
          <a:blip r:embed="rId3">
            <a:alphaModFix/>
          </a:blip>
          <a:srcRect t="29191" b="23186"/>
          <a:stretch/>
        </p:blipFill>
        <p:spPr>
          <a:xfrm>
            <a:off x="3500375" y="3011225"/>
            <a:ext cx="4877950" cy="2190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7" name="Google Shape;147;p21"/>
          <p:cNvPicPr preferRelativeResize="0"/>
          <p:nvPr/>
        </p:nvPicPr>
        <p:blipFill rotWithShape="1">
          <a:blip r:embed="rId4">
            <a:alphaModFix/>
          </a:blip>
          <a:srcRect l="12378" t="15483" r="13094" b="12532"/>
          <a:stretch/>
        </p:blipFill>
        <p:spPr>
          <a:xfrm>
            <a:off x="8279150" y="3139775"/>
            <a:ext cx="3073725" cy="32224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8" name="Google Shape;148;p21"/>
          <p:cNvPicPr preferRelativeResize="0"/>
          <p:nvPr/>
        </p:nvPicPr>
        <p:blipFill rotWithShape="1">
          <a:blip r:embed="rId5">
            <a:alphaModFix/>
          </a:blip>
          <a:srcRect l="7146" t="19149" r="4514" b="19395"/>
          <a:stretch/>
        </p:blipFill>
        <p:spPr>
          <a:xfrm>
            <a:off x="462700" y="4775800"/>
            <a:ext cx="5965650" cy="18673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p22"/>
          <p:cNvSpPr/>
          <p:nvPr/>
        </p:nvSpPr>
        <p:spPr>
          <a:xfrm>
            <a:off x="294613" y="0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400" b="1" u="sng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ctr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1" u="sng" dirty="0">
                <a:solidFill>
                  <a:schemeClr val="dk1"/>
                </a:solidFill>
                <a:latin typeface="+mj-lt"/>
                <a:ea typeface="Questrial"/>
                <a:cs typeface="Questrial"/>
                <a:sym typeface="Questrial"/>
              </a:rPr>
              <a:t>Algorithm Evaluation Sheet</a:t>
            </a:r>
            <a:endParaRPr sz="2400" b="1" u="sng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For each algorithm identify at least one positive and one negative about it. Remember algorithms should give a sequence set of instructions, steps or rules to human to help them solve a problem or complete a task.</a:t>
            </a:r>
            <a:endParaRPr sz="16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</p:txBody>
      </p:sp>
      <p:pic>
        <p:nvPicPr>
          <p:cNvPr id="155" name="Google Shape;155;p22"/>
          <p:cNvPicPr preferRelativeResize="0"/>
          <p:nvPr/>
        </p:nvPicPr>
        <p:blipFill rotWithShape="1">
          <a:blip r:embed="rId3">
            <a:alphaModFix/>
          </a:blip>
          <a:srcRect l="12378" t="15483" r="13094" b="12532"/>
          <a:stretch/>
        </p:blipFill>
        <p:spPr>
          <a:xfrm>
            <a:off x="9865575" y="2952775"/>
            <a:ext cx="2089486" cy="2190599"/>
          </a:xfrm>
          <a:prstGeom prst="rect">
            <a:avLst/>
          </a:prstGeom>
          <a:noFill/>
          <a:ln>
            <a:noFill/>
          </a:ln>
        </p:spPr>
      </p:pic>
      <p:pic>
        <p:nvPicPr>
          <p:cNvPr id="156" name="Google Shape;156;p22"/>
          <p:cNvPicPr preferRelativeResize="0"/>
          <p:nvPr/>
        </p:nvPicPr>
        <p:blipFill rotWithShape="1">
          <a:blip r:embed="rId4">
            <a:alphaModFix/>
          </a:blip>
          <a:srcRect l="7146" t="19149" r="4514" b="19395"/>
          <a:stretch/>
        </p:blipFill>
        <p:spPr>
          <a:xfrm>
            <a:off x="89963" y="5417700"/>
            <a:ext cx="4015650" cy="1256975"/>
          </a:xfrm>
          <a:prstGeom prst="rect">
            <a:avLst/>
          </a:prstGeom>
          <a:noFill/>
          <a:ln>
            <a:noFill/>
          </a:ln>
        </p:spPr>
      </p:pic>
      <p:sp>
        <p:nvSpPr>
          <p:cNvPr id="157" name="Google Shape;157;p22"/>
          <p:cNvSpPr/>
          <p:nvPr/>
        </p:nvSpPr>
        <p:spPr>
          <a:xfrm>
            <a:off x="4105613" y="5184906"/>
            <a:ext cx="6776100" cy="1497000"/>
          </a:xfrm>
          <a:prstGeom prst="rect">
            <a:avLst/>
          </a:prstGeom>
          <a:noFill/>
          <a:ln w="3810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158" name="Google Shape;158;p22"/>
          <p:cNvPicPr preferRelativeResize="0"/>
          <p:nvPr/>
        </p:nvPicPr>
        <p:blipFill rotWithShape="1">
          <a:blip r:embed="rId5">
            <a:alphaModFix/>
          </a:blip>
          <a:srcRect t="29191" b="23186"/>
          <a:stretch/>
        </p:blipFill>
        <p:spPr>
          <a:xfrm>
            <a:off x="431150" y="1455862"/>
            <a:ext cx="3333275" cy="1496925"/>
          </a:xfrm>
          <a:prstGeom prst="rect">
            <a:avLst/>
          </a:prstGeom>
          <a:noFill/>
          <a:ln>
            <a:noFill/>
          </a:ln>
        </p:spPr>
      </p:pic>
      <p:sp>
        <p:nvSpPr>
          <p:cNvPr id="159" name="Google Shape;159;p22"/>
          <p:cNvSpPr/>
          <p:nvPr/>
        </p:nvSpPr>
        <p:spPr>
          <a:xfrm>
            <a:off x="2784675" y="3299563"/>
            <a:ext cx="6776100" cy="1497000"/>
          </a:xfrm>
          <a:prstGeom prst="rect">
            <a:avLst/>
          </a:prstGeom>
          <a:noFill/>
          <a:ln w="3810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0" name="Google Shape;160;p22"/>
          <p:cNvSpPr/>
          <p:nvPr/>
        </p:nvSpPr>
        <p:spPr>
          <a:xfrm>
            <a:off x="3853325" y="1455813"/>
            <a:ext cx="6776100" cy="1497000"/>
          </a:xfrm>
          <a:prstGeom prst="rect">
            <a:avLst/>
          </a:prstGeom>
          <a:noFill/>
          <a:ln w="3810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p23"/>
          <p:cNvSpPr/>
          <p:nvPr/>
        </p:nvSpPr>
        <p:spPr>
          <a:xfrm>
            <a:off x="1012888" y="367400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>
                <a:solidFill>
                  <a:schemeClr val="dk1"/>
                </a:solidFill>
                <a:latin typeface="+mj-lt"/>
                <a:ea typeface="Questrial"/>
                <a:cs typeface="Questrial"/>
                <a:sym typeface="Questrial"/>
              </a:rPr>
              <a:t>Reading musical algorithms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What instructions is this algorithm giving?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What will be produced by following this algorithm?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</p:txBody>
      </p:sp>
      <p:pic>
        <p:nvPicPr>
          <p:cNvPr id="167" name="Google Shape;167;p23"/>
          <p:cNvPicPr preferRelativeResize="0"/>
          <p:nvPr/>
        </p:nvPicPr>
        <p:blipFill rotWithShape="1">
          <a:blip r:embed="rId3">
            <a:alphaModFix/>
          </a:blip>
          <a:srcRect l="7263" t="16322" r="5017" b="16783"/>
          <a:stretch/>
        </p:blipFill>
        <p:spPr>
          <a:xfrm>
            <a:off x="2275950" y="3711225"/>
            <a:ext cx="8151199" cy="27927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834</Words>
  <Application>Microsoft Macintosh PowerPoint</Application>
  <PresentationFormat>Widescreen</PresentationFormat>
  <Paragraphs>152</Paragraphs>
  <Slides>16</Slides>
  <Notes>16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2" baseType="lpstr">
      <vt:lpstr>Arial</vt:lpstr>
      <vt:lpstr>Cabin</vt:lpstr>
      <vt:lpstr>Calibri</vt:lpstr>
      <vt:lpstr>Noto Sans Symbols</vt:lpstr>
      <vt:lpstr>Questrial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Giles Booth</cp:lastModifiedBy>
  <cp:revision>2</cp:revision>
  <dcterms:modified xsi:type="dcterms:W3CDTF">2019-10-08T10:34:36Z</dcterms:modified>
</cp:coreProperties>
</file>