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autoCompressPictures="0">
  <p:sldMasterIdLst>
    <p:sldMasterId id="2147483661"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83" r:id="rId16"/>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8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704"/>
  </p:normalViewPr>
  <p:slideViewPr>
    <p:cSldViewPr snapToGrid="0" snapToObjects="1">
      <p:cViewPr varScale="1">
        <p:scale>
          <a:sx n="105" d="100"/>
          <a:sy n="105" d="100"/>
        </p:scale>
        <p:origin x="840"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992665" y="3228896"/>
            <a:ext cx="7941310" cy="3058954"/>
          </a:xfrm>
          <a:prstGeom prst="rect">
            <a:avLst/>
          </a:prstGeom>
          <a:noFill/>
          <a:ln>
            <a:noFill/>
          </a:ln>
        </p:spPr>
        <p:txBody>
          <a:bodyPr spcFirstLastPara="1" wrap="square" lIns="93025" tIns="46500" rIns="93025" bIns="46500" anchor="t" anchorCtr="0">
            <a:noAutofit/>
          </a:bodyPr>
          <a:lstStyle/>
          <a:p>
            <a:pPr marL="0" lvl="0" indent="0" algn="l" rtl="0">
              <a:spcBef>
                <a:spcPts val="0"/>
              </a:spcBef>
              <a:spcAft>
                <a:spcPts val="0"/>
              </a:spcAft>
              <a:buClr>
                <a:schemeClr val="dk1"/>
              </a:buClr>
              <a:buSzPts val="1200"/>
              <a:buFont typeface="Calibri"/>
              <a:buNone/>
            </a:pPr>
            <a:endParaRPr/>
          </a:p>
        </p:txBody>
      </p:sp>
      <p:sp>
        <p:nvSpPr>
          <p:cNvPr id="93" name="Google Shape;93;p1: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g4b1c38d769_0_87: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1" name="Google Shape;161;g4b1c38d769_0_87: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a:p>
        </p:txBody>
      </p:sp>
      <p:sp>
        <p:nvSpPr>
          <p:cNvPr id="162" name="Google Shape;162;g4b1c38d769_0_87: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10</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5d657b9d89_0_38: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7" name="Google Shape;167;g5d657b9d89_0_38: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r>
              <a:rPr lang="en-US"/>
              <a:t>Pupils decide if the language used was simple and straightforward</a:t>
            </a:r>
            <a:endParaRPr/>
          </a:p>
          <a:p>
            <a:pPr marL="0" marR="0" lvl="0" indent="0" algn="l" rtl="0">
              <a:spcBef>
                <a:spcPts val="0"/>
              </a:spcBef>
              <a:spcAft>
                <a:spcPts val="0"/>
              </a:spcAft>
              <a:buClr>
                <a:schemeClr val="dk1"/>
              </a:buClr>
              <a:buSzPts val="1200"/>
              <a:buFont typeface="Calibri"/>
              <a:buNone/>
            </a:pPr>
            <a:r>
              <a:rPr lang="en-US"/>
              <a:t>Pupils identify is indentation is used to show the action that would be taken if a condition was met</a:t>
            </a:r>
            <a:endParaRPr/>
          </a:p>
          <a:p>
            <a:pPr marL="0" marR="0" lvl="0" indent="0" algn="l" rtl="0">
              <a:spcBef>
                <a:spcPts val="0"/>
              </a:spcBef>
              <a:spcAft>
                <a:spcPts val="0"/>
              </a:spcAft>
              <a:buClr>
                <a:schemeClr val="dk1"/>
              </a:buClr>
              <a:buSzPts val="1200"/>
              <a:buFont typeface="Calibri"/>
              <a:buNone/>
            </a:pPr>
            <a:r>
              <a:rPr lang="en-US"/>
              <a:t>Pupils identify if there was any language or phrases they didn’t understanding - use of slang terms for dances may restrict understanding for some pupils.</a:t>
            </a:r>
            <a:endParaRPr/>
          </a:p>
          <a:p>
            <a:pPr marL="0" marR="0" lvl="0" indent="0" algn="l" rtl="0">
              <a:spcBef>
                <a:spcPts val="0"/>
              </a:spcBef>
              <a:spcAft>
                <a:spcPts val="0"/>
              </a:spcAft>
              <a:buClr>
                <a:schemeClr val="dk1"/>
              </a:buClr>
              <a:buSzPts val="1200"/>
              <a:buFont typeface="Calibri"/>
              <a:buNone/>
            </a:pPr>
            <a:r>
              <a:rPr lang="en-US"/>
              <a:t>Pupils identify if they had to carry out actions because they knew they were supposed to do them even though it wasn’t mentioned in the algorithm. Most commonly pupils forget to start with forever in this case pupils only check once if the condition is being met. They also forget to put once in to identify that the note should be played once and not continuously until another gesture is made.</a:t>
            </a:r>
            <a:endParaRPr/>
          </a:p>
          <a:p>
            <a:pPr marL="0" marR="0" lvl="0" indent="0" algn="l" rtl="0">
              <a:spcBef>
                <a:spcPts val="0"/>
              </a:spcBef>
              <a:spcAft>
                <a:spcPts val="0"/>
              </a:spcAft>
              <a:buClr>
                <a:schemeClr val="dk1"/>
              </a:buClr>
              <a:buSzPts val="1200"/>
              <a:buFont typeface="Calibri"/>
              <a:buNone/>
            </a:pPr>
            <a:endParaRPr/>
          </a:p>
        </p:txBody>
      </p:sp>
      <p:sp>
        <p:nvSpPr>
          <p:cNvPr id="168" name="Google Shape;168;g5d657b9d89_0_38: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5d657b9d89_0_43: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3" name="Google Shape;173;g5d657b9d89_0_43: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74" name="Google Shape;174;g5d657b9d89_0_43: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5d657b9d89_0_2: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9" name="Google Shape;179;g5d657b9d89_0_2: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80" name="Google Shape;180;g5d657b9d89_0_2: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5d657b9d89_0_48: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5" name="Google Shape;185;g5d657b9d89_0_48: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86" name="Google Shape;186;g5d657b9d89_0_48: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g56d22b9735_0_34: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3" name="Google Shape;203;g56d22b9735_0_34: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204" name="Google Shape;204;g56d22b9735_0_34: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15</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6295487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49a64b5986_0_492: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 name="Google Shape;107;g49a64b5986_0_492: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08" name="Google Shape;108;g49a64b5986_0_492: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4b93448afc_0_0: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g4b93448afc_0_0: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14" name="Google Shape;114;g4b93448afc_0_0: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5d657b9d89_0_8: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0" name="Google Shape;120;g5d657b9d89_0_8: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21" name="Google Shape;121;g5d657b9d89_0_8: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5d657b9d89_0_14: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7" name="Google Shape;127;g5d657b9d89_0_14: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28" name="Google Shape;128;g5d657b9d89_0_14: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5d657b9d89_0_20: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4" name="Google Shape;134;g5d657b9d89_0_20: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Clr>
                <a:schemeClr val="dk1"/>
              </a:buClr>
              <a:buSzPts val="1200"/>
              <a:buFont typeface="Calibri"/>
              <a:buNone/>
            </a:pPr>
            <a:r>
              <a:rPr lang="en-US"/>
              <a:t>Pupils could modify the ‘then’ statement so that each reads </a:t>
            </a:r>
            <a:r>
              <a:rPr lang="en-US" i="1"/>
              <a:t>Then action once</a:t>
            </a:r>
            <a:r>
              <a:rPr lang="en-US"/>
              <a:t> - Then turn around once</a:t>
            </a:r>
            <a:endParaRPr sz="1200" b="0" i="0" u="none" strike="noStrike" cap="none">
              <a:solidFill>
                <a:schemeClr val="dk1"/>
              </a:solidFill>
              <a:latin typeface="Calibri"/>
              <a:ea typeface="Calibri"/>
              <a:cs typeface="Calibri"/>
              <a:sym typeface="Calibri"/>
            </a:endParaRPr>
          </a:p>
        </p:txBody>
      </p:sp>
      <p:sp>
        <p:nvSpPr>
          <p:cNvPr id="135" name="Google Shape;135;g5d657b9d89_0_20: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g4b1c38d769_0_0: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1" name="Google Shape;141;g4b1c38d769_0_0: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lvl="0" indent="0" algn="l" rtl="0">
              <a:spcBef>
                <a:spcPts val="0"/>
              </a:spcBef>
              <a:spcAft>
                <a:spcPts val="0"/>
              </a:spcAft>
              <a:buClr>
                <a:schemeClr val="dk1"/>
              </a:buClr>
              <a:buSzPts val="1100"/>
              <a:buFont typeface="Arial"/>
              <a:buNone/>
            </a:pPr>
            <a:r>
              <a:rPr lang="en-US" sz="1100">
                <a:solidFill>
                  <a:srgbClr val="000000"/>
                </a:solidFill>
                <a:latin typeface="Arial"/>
                <a:ea typeface="Arial"/>
                <a:cs typeface="Arial"/>
                <a:sym typeface="Arial"/>
              </a:rPr>
              <a:t>Example algorithm </a:t>
            </a:r>
            <a:endParaRPr sz="1100">
              <a:solidFill>
                <a:srgbClr val="000000"/>
              </a:solidFill>
              <a:latin typeface="Arial"/>
              <a:ea typeface="Arial"/>
              <a:cs typeface="Arial"/>
              <a:sym typeface="Arial"/>
            </a:endParaRPr>
          </a:p>
          <a:p>
            <a:pPr marL="0" lvl="0" indent="0" algn="l" rtl="0">
              <a:spcBef>
                <a:spcPts val="0"/>
              </a:spcBef>
              <a:spcAft>
                <a:spcPts val="0"/>
              </a:spcAft>
              <a:buClr>
                <a:schemeClr val="dk1"/>
              </a:buClr>
              <a:buSzPts val="1100"/>
              <a:buFont typeface="Arial"/>
              <a:buNone/>
            </a:pPr>
            <a:r>
              <a:rPr lang="en-US" sz="1100">
                <a:solidFill>
                  <a:srgbClr val="000000"/>
                </a:solidFill>
                <a:latin typeface="Arial"/>
                <a:ea typeface="Arial"/>
                <a:cs typeface="Arial"/>
                <a:sym typeface="Arial"/>
              </a:rPr>
              <a:t>Forever</a:t>
            </a:r>
            <a:endParaRPr sz="1100">
              <a:solidFill>
                <a:srgbClr val="000000"/>
              </a:solidFill>
              <a:latin typeface="Arial"/>
              <a:ea typeface="Arial"/>
              <a:cs typeface="Arial"/>
              <a:sym typeface="Arial"/>
            </a:endParaRPr>
          </a:p>
          <a:p>
            <a:pPr marL="0" lvl="0" indent="0" algn="l" rtl="0">
              <a:spcBef>
                <a:spcPts val="0"/>
              </a:spcBef>
              <a:spcAft>
                <a:spcPts val="0"/>
              </a:spcAft>
              <a:buClr>
                <a:schemeClr val="dk1"/>
              </a:buClr>
              <a:buSzPts val="1100"/>
              <a:buFont typeface="Arial"/>
              <a:buNone/>
            </a:pPr>
            <a:r>
              <a:rPr lang="en-US" sz="1100">
                <a:solidFill>
                  <a:srgbClr val="000000"/>
                </a:solidFill>
                <a:latin typeface="Arial"/>
                <a:ea typeface="Arial"/>
                <a:cs typeface="Arial"/>
                <a:sym typeface="Arial"/>
              </a:rPr>
              <a:t>	If the conductor waves hands high in the air</a:t>
            </a:r>
            <a:endParaRPr sz="1100">
              <a:solidFill>
                <a:srgbClr val="000000"/>
              </a:solidFill>
              <a:latin typeface="Arial"/>
              <a:ea typeface="Arial"/>
              <a:cs typeface="Arial"/>
              <a:sym typeface="Arial"/>
            </a:endParaRPr>
          </a:p>
          <a:p>
            <a:pPr marL="0" lvl="0" indent="0" algn="l" rtl="0">
              <a:spcBef>
                <a:spcPts val="0"/>
              </a:spcBef>
              <a:spcAft>
                <a:spcPts val="0"/>
              </a:spcAft>
              <a:buClr>
                <a:schemeClr val="dk1"/>
              </a:buClr>
              <a:buSzPts val="1100"/>
              <a:buFont typeface="Arial"/>
              <a:buNone/>
            </a:pPr>
            <a:r>
              <a:rPr lang="en-US" sz="1100">
                <a:solidFill>
                  <a:srgbClr val="000000"/>
                </a:solidFill>
                <a:latin typeface="Arial"/>
                <a:ea typeface="Arial"/>
                <a:cs typeface="Arial"/>
                <a:sym typeface="Arial"/>
              </a:rPr>
              <a:t>		Then play faster</a:t>
            </a:r>
            <a:endParaRPr sz="1100">
              <a:solidFill>
                <a:srgbClr val="000000"/>
              </a:solidFill>
              <a:latin typeface="Arial"/>
              <a:ea typeface="Arial"/>
              <a:cs typeface="Arial"/>
              <a:sym typeface="Arial"/>
            </a:endParaRPr>
          </a:p>
        </p:txBody>
      </p:sp>
      <p:sp>
        <p:nvSpPr>
          <p:cNvPr id="142" name="Google Shape;142;g4b1c38d769_0_0: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g5d657b9d89_0_32: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8" name="Google Shape;148;g5d657b9d89_0_32: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lvl="0" indent="0" algn="l" rtl="0">
              <a:spcBef>
                <a:spcPts val="0"/>
              </a:spcBef>
              <a:spcAft>
                <a:spcPts val="0"/>
              </a:spcAft>
              <a:buClr>
                <a:schemeClr val="dk1"/>
              </a:buClr>
              <a:buSzPts val="1100"/>
              <a:buFont typeface="Arial"/>
              <a:buNone/>
            </a:pPr>
            <a:r>
              <a:rPr lang="en-US" sz="1100">
                <a:solidFill>
                  <a:srgbClr val="000000"/>
                </a:solidFill>
                <a:latin typeface="Arial"/>
                <a:ea typeface="Arial"/>
                <a:cs typeface="Arial"/>
                <a:sym typeface="Arial"/>
              </a:rPr>
              <a:t>Keywords: forever, if, then, play, note, once</a:t>
            </a:r>
            <a:endParaRPr sz="1100">
              <a:solidFill>
                <a:srgbClr val="000000"/>
              </a:solidFill>
              <a:latin typeface="Arial"/>
              <a:ea typeface="Arial"/>
              <a:cs typeface="Arial"/>
              <a:sym typeface="Arial"/>
            </a:endParaRPr>
          </a:p>
        </p:txBody>
      </p:sp>
      <p:sp>
        <p:nvSpPr>
          <p:cNvPr id="149" name="Google Shape;149;g5d657b9d89_0_32: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5d657b9d89_0_54: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4" name="Google Shape;154;g5d657b9d89_0_54: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lvl="0" indent="0" algn="l" rtl="0">
              <a:spcBef>
                <a:spcPts val="0"/>
              </a:spcBef>
              <a:spcAft>
                <a:spcPts val="0"/>
              </a:spcAft>
              <a:buClr>
                <a:schemeClr val="dk1"/>
              </a:buClr>
              <a:buSzPts val="1100"/>
              <a:buFont typeface="Arial"/>
              <a:buNone/>
            </a:pPr>
            <a:r>
              <a:rPr lang="en-US" sz="1100">
                <a:solidFill>
                  <a:srgbClr val="000000"/>
                </a:solidFill>
                <a:latin typeface="Arial"/>
                <a:ea typeface="Arial"/>
                <a:cs typeface="Arial"/>
                <a:sym typeface="Arial"/>
              </a:rPr>
              <a:t>Keywords: forever, if, then, play, note, once</a:t>
            </a:r>
            <a:endParaRPr sz="1100">
              <a:solidFill>
                <a:srgbClr val="000000"/>
              </a:solidFill>
              <a:latin typeface="Arial"/>
              <a:ea typeface="Arial"/>
              <a:cs typeface="Arial"/>
              <a:sym typeface="Arial"/>
            </a:endParaRPr>
          </a:p>
        </p:txBody>
      </p:sp>
      <p:sp>
        <p:nvSpPr>
          <p:cNvPr id="155" name="Google Shape;155;g5d657b9d89_0_54: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Large quote">
  <p:cSld name="Large quote">
    <p:bg>
      <p:bgPr>
        <a:solidFill>
          <a:srgbClr val="00C800"/>
        </a:solidFill>
        <a:effectLst/>
      </p:bgPr>
    </p:bg>
    <p:spTree>
      <p:nvGrpSpPr>
        <p:cNvPr id="1" name="Shape 15"/>
        <p:cNvGrpSpPr/>
        <p:nvPr/>
      </p:nvGrpSpPr>
      <p:grpSpPr>
        <a:xfrm>
          <a:off x="0" y="0"/>
          <a:ext cx="0" cy="0"/>
          <a:chOff x="0" y="0"/>
          <a:chExt cx="0" cy="0"/>
        </a:xfrm>
      </p:grpSpPr>
      <p:sp>
        <p:nvSpPr>
          <p:cNvPr id="16" name="Google Shape;16;p2"/>
          <p:cNvSpPr txBox="1">
            <a:spLocks noGrp="1"/>
          </p:cNvSpPr>
          <p:nvPr>
            <p:ph type="body" idx="1"/>
          </p:nvPr>
        </p:nvSpPr>
        <p:spPr>
          <a:xfrm>
            <a:off x="768000" y="2294400"/>
            <a:ext cx="10579255" cy="2294400"/>
          </a:xfrm>
          <a:prstGeom prst="rect">
            <a:avLst/>
          </a:prstGeom>
          <a:noFill/>
          <a:ln>
            <a:noFill/>
          </a:ln>
        </p:spPr>
        <p:txBody>
          <a:bodyPr spcFirstLastPara="1" wrap="square" lIns="0" tIns="0" rIns="0" bIns="0" anchor="t" anchorCtr="0">
            <a:noAutofit/>
          </a:bodyPr>
          <a:lstStyle>
            <a:lvl1pPr marL="457200" marR="0" lvl="0" indent="-228600" algn="ctr">
              <a:lnSpc>
                <a:spcPct val="103685"/>
              </a:lnSpc>
              <a:spcBef>
                <a:spcPts val="400"/>
              </a:spcBef>
              <a:spcAft>
                <a:spcPts val="0"/>
              </a:spcAft>
              <a:buClr>
                <a:srgbClr val="5EB130"/>
              </a:buClr>
              <a:buSzPts val="4104"/>
              <a:buFont typeface="Noto Sans Symbols"/>
              <a:buNone/>
              <a:defRPr sz="5400" b="0" i="0" u="none" strike="noStrike" cap="none">
                <a:solidFill>
                  <a:schemeClr val="lt1"/>
                </a:solidFill>
                <a:latin typeface="Cabin"/>
                <a:ea typeface="Cabin"/>
                <a:cs typeface="Cabin"/>
                <a:sym typeface="Cabin"/>
              </a:defRPr>
            </a:lvl1pPr>
            <a:lvl2pPr marL="914400" marR="0" lvl="1"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2pPr>
            <a:lvl3pPr marL="1371600" marR="0" lvl="2"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3pPr>
            <a:lvl4pPr marL="1828800" marR="0" lvl="3"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4pPr>
            <a:lvl5pPr marL="2286000" marR="0" lvl="4" indent="-383032" algn="l">
              <a:lnSpc>
                <a:spcPct val="108312"/>
              </a:lnSpc>
              <a:spcBef>
                <a:spcPts val="2100"/>
              </a:spcBef>
              <a:spcAft>
                <a:spcPts val="0"/>
              </a:spcAft>
              <a:buClr>
                <a:schemeClr val="lt2"/>
              </a:buClr>
              <a:buSzPts val="2432"/>
              <a:buFont typeface="Cabin"/>
              <a:buAutoNum type="arabicPeriod"/>
              <a:defRPr sz="3200" b="0" i="0" u="none" strike="noStrike" cap="none">
                <a:solidFill>
                  <a:schemeClr val="lt2"/>
                </a:solidFill>
                <a:latin typeface="Cabin"/>
                <a:ea typeface="Cabin"/>
                <a:cs typeface="Cabin"/>
                <a:sym typeface="Cabin"/>
              </a:defRPr>
            </a:lvl5pPr>
            <a:lvl6pPr marL="2743200" marR="0" lvl="5"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6pPr>
            <a:lvl7pPr marL="3200400" marR="0" lvl="6"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7pPr>
            <a:lvl8pPr marL="3657600" marR="0" lvl="7"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8pPr>
            <a:lvl9pPr marL="4114800" marR="0" lvl="8" indent="-400050" algn="l">
              <a:lnSpc>
                <a:spcPct val="90000"/>
              </a:lnSpc>
              <a:spcBef>
                <a:spcPts val="2100"/>
              </a:spcBef>
              <a:spcAft>
                <a:spcPts val="2100"/>
              </a:spcAft>
              <a:buClr>
                <a:schemeClr val="dk1"/>
              </a:buClr>
              <a:buSzPts val="2700"/>
              <a:buFont typeface="Arial"/>
              <a:buChar char="•"/>
              <a:defRPr sz="2700" b="0" i="0" u="none" strike="noStrike" cap="none">
                <a:solidFill>
                  <a:schemeClr val="dk1"/>
                </a:solidFill>
                <a:latin typeface="Cabin"/>
                <a:ea typeface="Cabin"/>
                <a:cs typeface="Cabin"/>
                <a:sym typeface="Cabin"/>
              </a:defRPr>
            </a:lvl9pPr>
          </a:lstStyle>
          <a:p>
            <a:endParaRPr/>
          </a:p>
        </p:txBody>
      </p:sp>
      <p:sp>
        <p:nvSpPr>
          <p:cNvPr id="17" name="Google Shape;17;p2"/>
          <p:cNvSpPr txBox="1">
            <a:spLocks noGrp="1"/>
          </p:cNvSpPr>
          <p:nvPr>
            <p:ph type="body" idx="2"/>
          </p:nvPr>
        </p:nvSpPr>
        <p:spPr>
          <a:xfrm>
            <a:off x="2140800" y="3734400"/>
            <a:ext cx="7838341" cy="1219200"/>
          </a:xfrm>
          <a:prstGeom prst="rect">
            <a:avLst/>
          </a:prstGeom>
          <a:noFill/>
          <a:ln>
            <a:noFill/>
          </a:ln>
        </p:spPr>
        <p:txBody>
          <a:bodyPr spcFirstLastPara="1" wrap="square" lIns="0" tIns="0" rIns="0" bIns="0" anchor="t" anchorCtr="0">
            <a:noAutofit/>
          </a:bodyPr>
          <a:lstStyle>
            <a:lvl1pPr marL="457200" marR="0" lvl="0" indent="-228600" algn="ctr">
              <a:lnSpc>
                <a:spcPct val="233291"/>
              </a:lnSpc>
              <a:spcBef>
                <a:spcPts val="400"/>
              </a:spcBef>
              <a:spcAft>
                <a:spcPts val="0"/>
              </a:spcAft>
              <a:buClr>
                <a:srgbClr val="5EB130"/>
              </a:buClr>
              <a:buSzPts val="1824"/>
              <a:buFont typeface="Noto Sans Symbols"/>
              <a:buNone/>
              <a:defRPr sz="2400" b="0" i="0" u="none" strike="noStrike" cap="none">
                <a:solidFill>
                  <a:schemeClr val="lt1"/>
                </a:solidFill>
                <a:latin typeface="Cabin"/>
                <a:ea typeface="Cabin"/>
                <a:cs typeface="Cabin"/>
                <a:sym typeface="Cabin"/>
              </a:defRPr>
            </a:lvl1pPr>
            <a:lvl2pPr marL="914400" marR="0" lvl="1"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2pPr>
            <a:lvl3pPr marL="1371600" marR="0" lvl="2"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3pPr>
            <a:lvl4pPr marL="1828800" marR="0" lvl="3"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4pPr>
            <a:lvl5pPr marL="2286000" marR="0" lvl="4" indent="-383032" algn="l">
              <a:lnSpc>
                <a:spcPct val="108312"/>
              </a:lnSpc>
              <a:spcBef>
                <a:spcPts val="2100"/>
              </a:spcBef>
              <a:spcAft>
                <a:spcPts val="0"/>
              </a:spcAft>
              <a:buClr>
                <a:schemeClr val="lt2"/>
              </a:buClr>
              <a:buSzPts val="2432"/>
              <a:buFont typeface="Cabin"/>
              <a:buAutoNum type="arabicPeriod"/>
              <a:defRPr sz="3200" b="0" i="0" u="none" strike="noStrike" cap="none">
                <a:solidFill>
                  <a:schemeClr val="lt2"/>
                </a:solidFill>
                <a:latin typeface="Cabin"/>
                <a:ea typeface="Cabin"/>
                <a:cs typeface="Cabin"/>
                <a:sym typeface="Cabin"/>
              </a:defRPr>
            </a:lvl5pPr>
            <a:lvl6pPr marL="2743200" marR="0" lvl="5"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6pPr>
            <a:lvl7pPr marL="3200400" marR="0" lvl="6"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7pPr>
            <a:lvl8pPr marL="3657600" marR="0" lvl="7"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8pPr>
            <a:lvl9pPr marL="4114800" marR="0" lvl="8" indent="-400050" algn="l">
              <a:lnSpc>
                <a:spcPct val="90000"/>
              </a:lnSpc>
              <a:spcBef>
                <a:spcPts val="2100"/>
              </a:spcBef>
              <a:spcAft>
                <a:spcPts val="2100"/>
              </a:spcAft>
              <a:buClr>
                <a:schemeClr val="dk1"/>
              </a:buClr>
              <a:buSzPts val="2700"/>
              <a:buFont typeface="Arial"/>
              <a:buChar char="•"/>
              <a:defRPr sz="2700" b="0" i="0" u="none" strike="noStrike" cap="none">
                <a:solidFill>
                  <a:schemeClr val="dk1"/>
                </a:solidFill>
                <a:latin typeface="Cabin"/>
                <a:ea typeface="Cabin"/>
                <a:cs typeface="Cabin"/>
                <a:sym typeface="Cabin"/>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1"/>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1"/>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1"/>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2"/>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2"/>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75" name="Google Shape;75;p12"/>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3"/>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4"/>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4"/>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full image">
  <p:cSld name="full image">
    <p:spTree>
      <p:nvGrpSpPr>
        <p:cNvPr id="1" name="Shape 18"/>
        <p:cNvGrpSpPr/>
        <p:nvPr/>
      </p:nvGrpSpPr>
      <p:grpSpPr>
        <a:xfrm>
          <a:off x="0" y="0"/>
          <a:ext cx="0" cy="0"/>
          <a:chOff x="0" y="0"/>
          <a:chExt cx="0" cy="0"/>
        </a:xfrm>
      </p:grpSpPr>
      <p:sp>
        <p:nvSpPr>
          <p:cNvPr id="19" name="Google Shape;19;p3"/>
          <p:cNvSpPr>
            <a:spLocks noGrp="1"/>
          </p:cNvSpPr>
          <p:nvPr>
            <p:ph type="pic" idx="2"/>
          </p:nvPr>
        </p:nvSpPr>
        <p:spPr>
          <a:xfrm>
            <a:off x="0" y="1"/>
            <a:ext cx="12191875" cy="6866400"/>
          </a:xfrm>
          <a:prstGeom prst="rect">
            <a:avLst/>
          </a:prstGeom>
          <a:noFill/>
          <a:ln>
            <a:noFill/>
          </a:ln>
        </p:spPr>
        <p:txBody>
          <a:bodyPr spcFirstLastPara="1" wrap="square" lIns="0" tIns="0" rIns="0" bIns="0" anchor="t" anchorCtr="0">
            <a:noAutofit/>
          </a:bodyPr>
          <a:lstStyle>
            <a:lvl1pPr marR="0" lvl="0" algn="l" rtl="0">
              <a:lnSpc>
                <a:spcPct val="100000"/>
              </a:lnSpc>
              <a:spcBef>
                <a:spcPts val="400"/>
              </a:spcBef>
              <a:spcAft>
                <a:spcPts val="0"/>
              </a:spcAft>
              <a:buClr>
                <a:srgbClr val="5EB130"/>
              </a:buClr>
              <a:buSzPts val="1824"/>
              <a:buFont typeface="Noto Sans Symbols"/>
              <a:buChar char="▪"/>
              <a:defRPr sz="2400" b="0" i="0" u="none" strike="noStrike" cap="none">
                <a:solidFill>
                  <a:schemeClr val="dk2"/>
                </a:solidFill>
                <a:latin typeface="Questrial"/>
                <a:ea typeface="Questrial"/>
                <a:cs typeface="Questrial"/>
                <a:sym typeface="Questrial"/>
              </a:defRPr>
            </a:lvl1pPr>
            <a:lvl2pPr marR="0" lvl="1" algn="l" rtl="0">
              <a:lnSpc>
                <a:spcPct val="100000"/>
              </a:lnSpc>
              <a:spcBef>
                <a:spcPts val="400"/>
              </a:spcBef>
              <a:spcAft>
                <a:spcPts val="0"/>
              </a:spcAft>
              <a:buClr>
                <a:srgbClr val="5EB130"/>
              </a:buClr>
              <a:buSzPts val="1520"/>
              <a:buFont typeface="Noto Sans Symbols"/>
              <a:buChar char="▪"/>
              <a:defRPr sz="2000" b="0" i="0" u="none" strike="noStrike" cap="none">
                <a:solidFill>
                  <a:schemeClr val="dk2"/>
                </a:solidFill>
                <a:latin typeface="Questrial"/>
                <a:ea typeface="Questrial"/>
                <a:cs typeface="Questrial"/>
                <a:sym typeface="Questrial"/>
              </a:defRPr>
            </a:lvl2pPr>
            <a:lvl3pPr marR="0" lvl="2" algn="l" rtl="0">
              <a:lnSpc>
                <a:spcPct val="100000"/>
              </a:lnSpc>
              <a:spcBef>
                <a:spcPts val="400"/>
              </a:spcBef>
              <a:spcAft>
                <a:spcPts val="0"/>
              </a:spcAft>
              <a:buClr>
                <a:srgbClr val="5EB130"/>
              </a:buClr>
              <a:buSzPts val="1520"/>
              <a:buFont typeface="Noto Sans Symbols"/>
              <a:buChar char="▪"/>
              <a:defRPr sz="2000" b="0" i="0" u="none" strike="noStrike" cap="none">
                <a:solidFill>
                  <a:schemeClr val="dk2"/>
                </a:solidFill>
                <a:latin typeface="Questrial"/>
                <a:ea typeface="Questrial"/>
                <a:cs typeface="Questrial"/>
                <a:sym typeface="Questrial"/>
              </a:defRPr>
            </a:lvl3pPr>
            <a:lvl4pPr marR="0" lvl="3" algn="l" rtl="0">
              <a:lnSpc>
                <a:spcPct val="100000"/>
              </a:lnSpc>
              <a:spcBef>
                <a:spcPts val="400"/>
              </a:spcBef>
              <a:spcAft>
                <a:spcPts val="0"/>
              </a:spcAft>
              <a:buClr>
                <a:srgbClr val="5EB130"/>
              </a:buClr>
              <a:buSzPts val="1520"/>
              <a:buFont typeface="Noto Sans Symbols"/>
              <a:buChar char="▪"/>
              <a:defRPr sz="2000" b="0" i="0" u="none" strike="noStrike" cap="none">
                <a:solidFill>
                  <a:schemeClr val="dk2"/>
                </a:solidFill>
                <a:latin typeface="Questrial"/>
                <a:ea typeface="Questrial"/>
                <a:cs typeface="Questrial"/>
                <a:sym typeface="Questrial"/>
              </a:defRPr>
            </a:lvl4pPr>
            <a:lvl5pPr marR="0" lvl="4" algn="l" rtl="0">
              <a:lnSpc>
                <a:spcPct val="108312"/>
              </a:lnSpc>
              <a:spcBef>
                <a:spcPts val="0"/>
              </a:spcBef>
              <a:spcAft>
                <a:spcPts val="0"/>
              </a:spcAft>
              <a:buClr>
                <a:schemeClr val="dk1"/>
              </a:buClr>
              <a:buSzPts val="2432"/>
              <a:buFont typeface="Cabin"/>
              <a:buAutoNum type="arabicPeriod"/>
              <a:defRPr sz="3200" b="0" i="0" u="none" strike="noStrike" cap="none">
                <a:solidFill>
                  <a:schemeClr val="dk1"/>
                </a:solidFill>
                <a:latin typeface="Cabin"/>
                <a:ea typeface="Cabin"/>
                <a:cs typeface="Cabin"/>
                <a:sym typeface="Cabin"/>
              </a:defRPr>
            </a:lvl5pPr>
            <a:lvl6pPr marR="0" lvl="5"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6pPr>
            <a:lvl7pPr marR="0" lvl="6"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7pPr>
            <a:lvl8pPr marR="0" lvl="7"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8pPr>
            <a:lvl9pPr marR="0" lvl="8"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9pPr>
          </a:lstStyle>
          <a:p>
            <a:endParaRPr/>
          </a:p>
        </p:txBody>
      </p:sp>
      <p:sp>
        <p:nvSpPr>
          <p:cNvPr id="20" name="Google Shape;20;p3"/>
          <p:cNvSpPr txBox="1">
            <a:spLocks noGrp="1"/>
          </p:cNvSpPr>
          <p:nvPr>
            <p:ph type="title"/>
          </p:nvPr>
        </p:nvSpPr>
        <p:spPr>
          <a:xfrm>
            <a:off x="824628" y="358342"/>
            <a:ext cx="10135740" cy="558600"/>
          </a:xfrm>
          <a:prstGeom prst="rect">
            <a:avLst/>
          </a:prstGeom>
          <a:noFill/>
          <a:ln>
            <a:noFill/>
          </a:ln>
        </p:spPr>
        <p:txBody>
          <a:bodyPr spcFirstLastPara="1" wrap="square" lIns="0" tIns="0" rIns="0" bIns="0" anchor="t" anchorCtr="0">
            <a:noAutofit/>
          </a:bodyPr>
          <a:lstStyle>
            <a:lvl1pPr marR="0" lvl="0" algn="l">
              <a:lnSpc>
                <a:spcPct val="106650"/>
              </a:lnSpc>
              <a:spcBef>
                <a:spcPts val="0"/>
              </a:spcBef>
              <a:spcAft>
                <a:spcPts val="0"/>
              </a:spcAft>
              <a:buClr>
                <a:srgbClr val="303333"/>
              </a:buClr>
              <a:buSzPts val="4000"/>
              <a:buFont typeface="Arial"/>
              <a:buNone/>
              <a:defRPr sz="4000" b="1" i="0" u="none" strike="noStrike" cap="none">
                <a:solidFill>
                  <a:srgbClr val="303333"/>
                </a:solidFill>
                <a:latin typeface="Arial"/>
                <a:ea typeface="Arial"/>
                <a:cs typeface="Arial"/>
                <a:sym typeface="Arial"/>
              </a:defRPr>
            </a:lvl1pPr>
            <a:lvl2pPr lvl="1">
              <a:spcBef>
                <a:spcPts val="0"/>
              </a:spcBef>
              <a:spcAft>
                <a:spcPts val="0"/>
              </a:spcAft>
              <a:buSzPts val="3700"/>
              <a:buNone/>
              <a:defRPr sz="1800"/>
            </a:lvl2pPr>
            <a:lvl3pPr lvl="2">
              <a:spcBef>
                <a:spcPts val="0"/>
              </a:spcBef>
              <a:spcAft>
                <a:spcPts val="0"/>
              </a:spcAft>
              <a:buSzPts val="3700"/>
              <a:buNone/>
              <a:defRPr sz="1800"/>
            </a:lvl3pPr>
            <a:lvl4pPr lvl="3">
              <a:spcBef>
                <a:spcPts val="0"/>
              </a:spcBef>
              <a:spcAft>
                <a:spcPts val="0"/>
              </a:spcAft>
              <a:buSzPts val="3700"/>
              <a:buNone/>
              <a:defRPr sz="1800"/>
            </a:lvl4pPr>
            <a:lvl5pPr lvl="4">
              <a:spcBef>
                <a:spcPts val="0"/>
              </a:spcBef>
              <a:spcAft>
                <a:spcPts val="0"/>
              </a:spcAft>
              <a:buSzPts val="3700"/>
              <a:buNone/>
              <a:defRPr sz="1800"/>
            </a:lvl5pPr>
            <a:lvl6pPr lvl="5">
              <a:spcBef>
                <a:spcPts val="0"/>
              </a:spcBef>
              <a:spcAft>
                <a:spcPts val="0"/>
              </a:spcAft>
              <a:buSzPts val="3700"/>
              <a:buNone/>
              <a:defRPr sz="1800"/>
            </a:lvl6pPr>
            <a:lvl7pPr lvl="6">
              <a:spcBef>
                <a:spcPts val="0"/>
              </a:spcBef>
              <a:spcAft>
                <a:spcPts val="0"/>
              </a:spcAft>
              <a:buSzPts val="3700"/>
              <a:buNone/>
              <a:defRPr sz="1800"/>
            </a:lvl7pPr>
            <a:lvl8pPr lvl="7">
              <a:spcBef>
                <a:spcPts val="0"/>
              </a:spcBef>
              <a:spcAft>
                <a:spcPts val="0"/>
              </a:spcAft>
              <a:buSzPts val="3700"/>
              <a:buNone/>
              <a:defRPr sz="1800"/>
            </a:lvl8pPr>
            <a:lvl9pPr lvl="8">
              <a:spcBef>
                <a:spcPts val="0"/>
              </a:spcBef>
              <a:spcAft>
                <a:spcPts val="0"/>
              </a:spcAft>
              <a:buSzPts val="3700"/>
              <a:buNone/>
              <a:defRPr sz="1800"/>
            </a:lvl9pPr>
          </a:lstStyle>
          <a:p>
            <a:endParaRPr/>
          </a:p>
        </p:txBody>
      </p:sp>
      <p:pic>
        <p:nvPicPr>
          <p:cNvPr id="5" name="Picture 4">
            <a:extLst>
              <a:ext uri="{FF2B5EF4-FFF2-40B4-BE49-F238E27FC236}">
                <a16:creationId xmlns:a16="http://schemas.microsoft.com/office/drawing/2014/main" id="{B47AB5EA-4ECB-4942-B3F1-F9EF4F32E76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960368" y="6203732"/>
            <a:ext cx="1092200" cy="5334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2"/>
        <p:cNvGrpSpPr/>
        <p:nvPr/>
      </p:nvGrpSpPr>
      <p:grpSpPr>
        <a:xfrm>
          <a:off x="0" y="0"/>
          <a:ext cx="0" cy="0"/>
          <a:chOff x="0" y="0"/>
          <a:chExt cx="0" cy="0"/>
        </a:xfrm>
      </p:grpSpPr>
      <p:sp>
        <p:nvSpPr>
          <p:cNvPr id="23" name="Google Shape;23;p4"/>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4" name="Google Shape;24;p4"/>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5" name="Google Shape;25;p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8"/>
        <p:cNvGrpSpPr/>
        <p:nvPr/>
      </p:nvGrpSpPr>
      <p:grpSpPr>
        <a:xfrm>
          <a:off x="0" y="0"/>
          <a:ext cx="0" cy="0"/>
          <a:chOff x="0" y="0"/>
          <a:chExt cx="0" cy="0"/>
        </a:xfrm>
      </p:grpSpPr>
      <p:sp>
        <p:nvSpPr>
          <p:cNvPr id="29" name="Google Shape;29;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0" name="Google Shape;30;p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1" name="Google Shape;31;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3" name="Google Shape;33;p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4"/>
        <p:cNvGrpSpPr/>
        <p:nvPr/>
      </p:nvGrpSpPr>
      <p:grpSpPr>
        <a:xfrm>
          <a:off x="0" y="0"/>
          <a:ext cx="0" cy="0"/>
          <a:chOff x="0" y="0"/>
          <a:chExt cx="0" cy="0"/>
        </a:xfrm>
      </p:grpSpPr>
      <p:sp>
        <p:nvSpPr>
          <p:cNvPr id="35" name="Google Shape;35;p6"/>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6" name="Google Shape;36;p6"/>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7" name="Google Shape;37;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7"/>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7"/>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8"/>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8"/>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8"/>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8"/>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8"/>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15.xml.rels><?xml version="1.0" encoding="UTF-8" standalone="yes"?>
<Relationships xmlns="http://schemas.openxmlformats.org/package/2006/relationships"><Relationship Id="rId3" Type="http://schemas.openxmlformats.org/officeDocument/2006/relationships/hyperlink" Target="https://microbit.org/"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hyperlink" Target="https://creativecommons.org/licenses/by-sa/4.0/"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mbit.io/lessons_music_video"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5"/>
          <p:cNvSpPr/>
          <p:nvPr/>
        </p:nvSpPr>
        <p:spPr>
          <a:xfrm>
            <a:off x="578589" y="1651028"/>
            <a:ext cx="11134337" cy="347787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8000" b="1" dirty="0">
                <a:solidFill>
                  <a:schemeClr val="lt1"/>
                </a:solidFill>
                <a:latin typeface="+mj-lt"/>
                <a:ea typeface="Questrial"/>
                <a:cs typeface="Questrial"/>
                <a:sym typeface="Questrial"/>
              </a:rPr>
              <a:t>Musical micro:bit </a:t>
            </a:r>
            <a:endParaRPr b="1" dirty="0">
              <a:latin typeface="+mj-lt"/>
            </a:endParaRPr>
          </a:p>
          <a:p>
            <a:pPr marL="0" marR="0" lvl="0" indent="0" algn="ctr" rtl="0">
              <a:spcBef>
                <a:spcPts val="0"/>
              </a:spcBef>
              <a:spcAft>
                <a:spcPts val="0"/>
              </a:spcAft>
              <a:buNone/>
            </a:pPr>
            <a:r>
              <a:rPr lang="en-US" sz="6000" b="0" i="0" u="none" strike="noStrike" cap="none" dirty="0">
                <a:solidFill>
                  <a:schemeClr val="lt1"/>
                </a:solidFill>
                <a:latin typeface="+mj-lt"/>
                <a:ea typeface="Questrial"/>
                <a:cs typeface="Questrial"/>
                <a:sym typeface="Questrial"/>
              </a:rPr>
              <a:t>Teacher lesson guide </a:t>
            </a:r>
            <a:endParaRPr sz="6000" b="0" i="0" u="none" strike="noStrike" cap="none" dirty="0">
              <a:solidFill>
                <a:schemeClr val="lt1"/>
              </a:solidFill>
              <a:latin typeface="+mj-lt"/>
              <a:ea typeface="Questrial"/>
              <a:cs typeface="Questrial"/>
              <a:sym typeface="Questrial"/>
            </a:endParaRPr>
          </a:p>
          <a:p>
            <a:pPr marL="0" marR="0" lvl="0" indent="0" algn="ctr" rtl="0">
              <a:spcBef>
                <a:spcPts val="0"/>
              </a:spcBef>
              <a:spcAft>
                <a:spcPts val="0"/>
              </a:spcAft>
              <a:buNone/>
            </a:pPr>
            <a:r>
              <a:rPr lang="en-US" sz="6000" dirty="0">
                <a:solidFill>
                  <a:schemeClr val="lt1"/>
                </a:solidFill>
                <a:latin typeface="+mj-lt"/>
                <a:ea typeface="Questrial"/>
                <a:cs typeface="Questrial"/>
                <a:sym typeface="Questrial"/>
              </a:rPr>
              <a:t>Lesson 3</a:t>
            </a:r>
            <a:endParaRPr sz="6000" dirty="0">
              <a:solidFill>
                <a:schemeClr val="lt1"/>
              </a:solidFill>
              <a:latin typeface="+mj-lt"/>
              <a:ea typeface="Questrial"/>
              <a:cs typeface="Questrial"/>
              <a:sym typeface="Questrial"/>
            </a:endParaRPr>
          </a:p>
          <a:p>
            <a:pPr marL="0" marR="0" lvl="0" indent="0" algn="ctr" rtl="0">
              <a:spcBef>
                <a:spcPts val="0"/>
              </a:spcBef>
              <a:spcAft>
                <a:spcPts val="0"/>
              </a:spcAft>
              <a:buNone/>
            </a:pPr>
            <a:endParaRPr sz="4400" b="0" i="0" u="none" strike="noStrike" cap="none" dirty="0">
              <a:solidFill>
                <a:schemeClr val="lt1"/>
              </a:solidFill>
              <a:latin typeface="+mj-lt"/>
              <a:ea typeface="Calibri"/>
              <a:cs typeface="Calibri"/>
              <a:sym typeface="Calibri"/>
            </a:endParaRPr>
          </a:p>
          <a:p>
            <a:pPr marL="0" marR="0" lvl="0" indent="0" algn="ctr" rtl="0">
              <a:spcBef>
                <a:spcPts val="0"/>
              </a:spcBef>
              <a:spcAft>
                <a:spcPts val="0"/>
              </a:spcAft>
              <a:buNone/>
            </a:pPr>
            <a:endParaRPr sz="4400" b="0" i="0" u="none" strike="noStrike" cap="none" dirty="0">
              <a:solidFill>
                <a:schemeClr val="lt1"/>
              </a:solidFill>
              <a:latin typeface="+mj-lt"/>
              <a:ea typeface="Calibri"/>
              <a:cs typeface="Calibri"/>
              <a:sym typeface="Calibri"/>
            </a:endParaRPr>
          </a:p>
          <a:p>
            <a:pPr marL="0" marR="0" lvl="0" indent="0" algn="ctr" rtl="0">
              <a:spcBef>
                <a:spcPts val="0"/>
              </a:spcBef>
              <a:spcAft>
                <a:spcPts val="0"/>
              </a:spcAft>
              <a:buNone/>
            </a:pPr>
            <a:endParaRPr sz="4400" b="0" i="0" u="none" strike="noStrike" cap="none" dirty="0">
              <a:solidFill>
                <a:schemeClr val="lt1"/>
              </a:solidFill>
              <a:latin typeface="+mj-lt"/>
              <a:ea typeface="Calibri"/>
              <a:cs typeface="Calibri"/>
              <a:sym typeface="Calibri"/>
            </a:endParaRPr>
          </a:p>
        </p:txBody>
      </p:sp>
      <p:pic>
        <p:nvPicPr>
          <p:cNvPr id="96" name="Google Shape;96;p15"/>
          <p:cNvPicPr preferRelativeResize="0"/>
          <p:nvPr/>
        </p:nvPicPr>
        <p:blipFill rotWithShape="1">
          <a:blip r:embed="rId3" cstate="screen">
            <a:alphaModFix amt="5000"/>
            <a:extLst>
              <a:ext uri="{28A0092B-C50C-407E-A947-70E740481C1C}">
                <a14:useLocalDpi xmlns:a14="http://schemas.microsoft.com/office/drawing/2010/main"/>
              </a:ext>
            </a:extLst>
          </a:blip>
          <a:srcRect/>
          <a:stretch/>
        </p:blipFill>
        <p:spPr>
          <a:xfrm rot="911264">
            <a:off x="8933200" y="4664970"/>
            <a:ext cx="753722" cy="1035727"/>
          </a:xfrm>
          <a:prstGeom prst="rect">
            <a:avLst/>
          </a:prstGeom>
          <a:noFill/>
          <a:ln>
            <a:noFill/>
          </a:ln>
        </p:spPr>
      </p:pic>
      <p:pic>
        <p:nvPicPr>
          <p:cNvPr id="97" name="Google Shape;97;p15"/>
          <p:cNvPicPr preferRelativeResize="0"/>
          <p:nvPr/>
        </p:nvPicPr>
        <p:blipFill rotWithShape="1">
          <a:blip r:embed="rId3" cstate="screen">
            <a:alphaModFix amt="5000"/>
            <a:extLst>
              <a:ext uri="{28A0092B-C50C-407E-A947-70E740481C1C}">
                <a14:useLocalDpi xmlns:a14="http://schemas.microsoft.com/office/drawing/2010/main"/>
              </a:ext>
            </a:extLst>
          </a:blip>
          <a:srcRect/>
          <a:stretch/>
        </p:blipFill>
        <p:spPr>
          <a:xfrm rot="911264">
            <a:off x="6268264" y="5387311"/>
            <a:ext cx="753722" cy="1035727"/>
          </a:xfrm>
          <a:prstGeom prst="rect">
            <a:avLst/>
          </a:prstGeom>
          <a:noFill/>
          <a:ln>
            <a:noFill/>
          </a:ln>
        </p:spPr>
      </p:pic>
      <p:pic>
        <p:nvPicPr>
          <p:cNvPr id="98" name="Google Shape;98;p15"/>
          <p:cNvPicPr preferRelativeResize="0"/>
          <p:nvPr/>
        </p:nvPicPr>
        <p:blipFill rotWithShape="1">
          <a:blip r:embed="rId3" cstate="screen">
            <a:alphaModFix amt="5000"/>
            <a:extLst>
              <a:ext uri="{28A0092B-C50C-407E-A947-70E740481C1C}">
                <a14:useLocalDpi xmlns:a14="http://schemas.microsoft.com/office/drawing/2010/main"/>
              </a:ext>
            </a:extLst>
          </a:blip>
          <a:srcRect/>
          <a:stretch/>
        </p:blipFill>
        <p:spPr>
          <a:xfrm rot="911264">
            <a:off x="10484279" y="388269"/>
            <a:ext cx="753722" cy="1035727"/>
          </a:xfrm>
          <a:prstGeom prst="rect">
            <a:avLst/>
          </a:prstGeom>
          <a:noFill/>
          <a:ln>
            <a:noFill/>
          </a:ln>
        </p:spPr>
      </p:pic>
      <p:pic>
        <p:nvPicPr>
          <p:cNvPr id="99" name="Google Shape;99;p15"/>
          <p:cNvPicPr preferRelativeResize="0"/>
          <p:nvPr/>
        </p:nvPicPr>
        <p:blipFill rotWithShape="1">
          <a:blip r:embed="rId4" cstate="screen">
            <a:alphaModFix amt="5000"/>
            <a:extLst>
              <a:ext uri="{28A0092B-C50C-407E-A947-70E740481C1C}">
                <a14:useLocalDpi xmlns:a14="http://schemas.microsoft.com/office/drawing/2010/main"/>
              </a:ext>
            </a:extLst>
          </a:blip>
          <a:srcRect/>
          <a:stretch/>
        </p:blipFill>
        <p:spPr>
          <a:xfrm rot="-1168137">
            <a:off x="3275646" y="4901076"/>
            <a:ext cx="866231" cy="1119177"/>
          </a:xfrm>
          <a:prstGeom prst="rect">
            <a:avLst/>
          </a:prstGeom>
          <a:noFill/>
          <a:ln>
            <a:noFill/>
          </a:ln>
        </p:spPr>
      </p:pic>
      <p:pic>
        <p:nvPicPr>
          <p:cNvPr id="100" name="Google Shape;100;p15"/>
          <p:cNvPicPr preferRelativeResize="0"/>
          <p:nvPr/>
        </p:nvPicPr>
        <p:blipFill rotWithShape="1">
          <a:blip r:embed="rId5" cstate="screen">
            <a:alphaModFix amt="5000"/>
            <a:extLst>
              <a:ext uri="{28A0092B-C50C-407E-A947-70E740481C1C}">
                <a14:useLocalDpi xmlns:a14="http://schemas.microsoft.com/office/drawing/2010/main"/>
              </a:ext>
            </a:extLst>
          </a:blip>
          <a:srcRect/>
          <a:stretch/>
        </p:blipFill>
        <p:spPr>
          <a:xfrm rot="-2090590" flipH="1">
            <a:off x="838950" y="4940120"/>
            <a:ext cx="1033233" cy="612005"/>
          </a:xfrm>
          <a:prstGeom prst="rect">
            <a:avLst/>
          </a:prstGeom>
          <a:noFill/>
          <a:ln>
            <a:noFill/>
          </a:ln>
        </p:spPr>
      </p:pic>
      <p:pic>
        <p:nvPicPr>
          <p:cNvPr id="101" name="Google Shape;101;p15"/>
          <p:cNvPicPr preferRelativeResize="0"/>
          <p:nvPr/>
        </p:nvPicPr>
        <p:blipFill rotWithShape="1">
          <a:blip r:embed="rId6" cstate="screen">
            <a:alphaModFix amt="5000"/>
            <a:extLst>
              <a:ext uri="{28A0092B-C50C-407E-A947-70E740481C1C}">
                <a14:useLocalDpi xmlns:a14="http://schemas.microsoft.com/office/drawing/2010/main"/>
              </a:ext>
            </a:extLst>
          </a:blip>
          <a:srcRect/>
          <a:stretch/>
        </p:blipFill>
        <p:spPr>
          <a:xfrm rot="1801578">
            <a:off x="5443054" y="666436"/>
            <a:ext cx="830446" cy="642139"/>
          </a:xfrm>
          <a:prstGeom prst="rect">
            <a:avLst/>
          </a:prstGeom>
          <a:noFill/>
          <a:ln>
            <a:noFill/>
          </a:ln>
        </p:spPr>
      </p:pic>
      <p:pic>
        <p:nvPicPr>
          <p:cNvPr id="102" name="Google Shape;102;p15"/>
          <p:cNvPicPr preferRelativeResize="0"/>
          <p:nvPr/>
        </p:nvPicPr>
        <p:blipFill rotWithShape="1">
          <a:blip r:embed="rId3" cstate="screen">
            <a:alphaModFix amt="5000"/>
            <a:extLst>
              <a:ext uri="{28A0092B-C50C-407E-A947-70E740481C1C}">
                <a14:useLocalDpi xmlns:a14="http://schemas.microsoft.com/office/drawing/2010/main"/>
              </a:ext>
            </a:extLst>
          </a:blip>
          <a:srcRect/>
          <a:stretch/>
        </p:blipFill>
        <p:spPr>
          <a:xfrm rot="911264">
            <a:off x="379877" y="2249455"/>
            <a:ext cx="753722" cy="1035727"/>
          </a:xfrm>
          <a:prstGeom prst="rect">
            <a:avLst/>
          </a:prstGeom>
          <a:noFill/>
          <a:ln>
            <a:noFill/>
          </a:ln>
        </p:spPr>
      </p:pic>
      <p:pic>
        <p:nvPicPr>
          <p:cNvPr id="103" name="Google Shape;103;p15"/>
          <p:cNvPicPr preferRelativeResize="0"/>
          <p:nvPr/>
        </p:nvPicPr>
        <p:blipFill rotWithShape="1">
          <a:blip r:embed="rId4" cstate="screen">
            <a:alphaModFix amt="5000"/>
            <a:extLst>
              <a:ext uri="{28A0092B-C50C-407E-A947-70E740481C1C}">
                <a14:useLocalDpi xmlns:a14="http://schemas.microsoft.com/office/drawing/2010/main"/>
              </a:ext>
            </a:extLst>
          </a:blip>
          <a:srcRect/>
          <a:stretch/>
        </p:blipFill>
        <p:spPr>
          <a:xfrm rot="-1168133">
            <a:off x="1542324" y="271567"/>
            <a:ext cx="866232" cy="1119177"/>
          </a:xfrm>
          <a:prstGeom prst="rect">
            <a:avLst/>
          </a:prstGeom>
          <a:noFill/>
          <a:ln>
            <a:noFill/>
          </a:ln>
        </p:spPr>
      </p:pic>
      <p:pic>
        <p:nvPicPr>
          <p:cNvPr id="12" name="Picture 11">
            <a:extLst>
              <a:ext uri="{FF2B5EF4-FFF2-40B4-BE49-F238E27FC236}">
                <a16:creationId xmlns:a16="http://schemas.microsoft.com/office/drawing/2014/main" id="{6B171FFC-D4DD-684E-A82F-637A63E43FDF}"/>
              </a:ext>
            </a:extLst>
          </p:cNvPr>
          <p:cNvPicPr/>
          <p:nvPr/>
        </p:nvPicPr>
        <p:blipFill>
          <a:blip r:embed="rId7" cstate="print">
            <a:extLst>
              <a:ext uri="{28A0092B-C50C-407E-A947-70E740481C1C}">
                <a14:useLocalDpi xmlns:a14="http://schemas.microsoft.com/office/drawing/2010/main"/>
              </a:ext>
            </a:extLst>
          </a:blip>
          <a:stretch>
            <a:fillRect/>
          </a:stretch>
        </p:blipFill>
        <p:spPr>
          <a:xfrm>
            <a:off x="9513468" y="5306667"/>
            <a:ext cx="2304255" cy="109836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24"/>
          <p:cNvSpPr/>
          <p:nvPr/>
        </p:nvSpPr>
        <p:spPr>
          <a:xfrm>
            <a:off x="1012900" y="367400"/>
            <a:ext cx="103896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lvl="0" indent="0" algn="l" rtl="0">
              <a:lnSpc>
                <a:spcPct val="106650"/>
              </a:lnSpc>
              <a:spcBef>
                <a:spcPts val="0"/>
              </a:spcBef>
              <a:spcAft>
                <a:spcPts val="0"/>
              </a:spcAft>
              <a:buClr>
                <a:schemeClr val="dk1"/>
              </a:buClr>
              <a:buFont typeface="Arial"/>
              <a:buNone/>
            </a:pPr>
            <a:r>
              <a:rPr lang="en-US" sz="4000" b="1" dirty="0">
                <a:solidFill>
                  <a:schemeClr val="dk1"/>
                </a:solidFill>
                <a:latin typeface="+mj-lt"/>
                <a:ea typeface="Questrial"/>
                <a:cs typeface="Questrial"/>
                <a:sym typeface="Questrial"/>
              </a:rPr>
              <a:t>Conducting the class</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Display your algorithm to the class.</a:t>
            </a:r>
            <a:endParaRPr sz="3200" dirty="0">
              <a:solidFill>
                <a:srgbClr val="505555"/>
              </a:solidFill>
              <a:latin typeface="+mj-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Conduct the class so they play one of your musical phrases from lesson one. </a:t>
            </a:r>
            <a:endParaRPr sz="3200" dirty="0">
              <a:solidFill>
                <a:srgbClr val="505555"/>
              </a:solidFill>
              <a:latin typeface="+mj-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Orchestra, use the algorithm to identify which note to play when the conductor makes a certain gesture.</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j-lt"/>
              <a:ea typeface="Questrial"/>
              <a:cs typeface="Questrial"/>
              <a:sym typeface="Quest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p25"/>
          <p:cNvSpPr/>
          <p:nvPr/>
        </p:nvSpPr>
        <p:spPr>
          <a:xfrm>
            <a:off x="1012900" y="367400"/>
            <a:ext cx="103896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lvl="0" indent="0" algn="l" rtl="0">
              <a:lnSpc>
                <a:spcPct val="106650"/>
              </a:lnSpc>
              <a:spcBef>
                <a:spcPts val="0"/>
              </a:spcBef>
              <a:spcAft>
                <a:spcPts val="0"/>
              </a:spcAft>
              <a:buClr>
                <a:schemeClr val="dk1"/>
              </a:buClr>
              <a:buFont typeface="Arial"/>
              <a:buNone/>
            </a:pPr>
            <a:r>
              <a:rPr lang="en-US" sz="4000" b="1" dirty="0">
                <a:solidFill>
                  <a:schemeClr val="dk1"/>
                </a:solidFill>
                <a:latin typeface="+mj-lt"/>
                <a:ea typeface="Questrial"/>
                <a:cs typeface="Questrial"/>
                <a:sym typeface="Questrial"/>
              </a:rPr>
              <a:t>Evaluating the algorithms</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Was the algorithm easy to follow?</a:t>
            </a:r>
            <a:endParaRPr sz="3200" dirty="0">
              <a:solidFill>
                <a:srgbClr val="505555"/>
              </a:solidFill>
              <a:latin typeface="+mj-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Was the pattern of the other algorithm used?</a:t>
            </a:r>
            <a:endParaRPr sz="3200" dirty="0">
              <a:solidFill>
                <a:srgbClr val="505555"/>
              </a:solidFill>
              <a:latin typeface="+mj-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Did you understand all the language that was used?</a:t>
            </a:r>
            <a:endParaRPr sz="3200" dirty="0">
              <a:solidFill>
                <a:srgbClr val="505555"/>
              </a:solidFill>
              <a:latin typeface="+mj-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Did you have to make any assumptions because of a lack of clarity?</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j-lt"/>
              <a:ea typeface="Questrial"/>
              <a:cs typeface="Questrial"/>
              <a:sym typeface="Quest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p26"/>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Learning objectives revisited:</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To </a:t>
            </a:r>
            <a:r>
              <a:rPr lang="en-US" sz="3200" dirty="0" err="1">
                <a:solidFill>
                  <a:srgbClr val="505555"/>
                </a:solidFill>
                <a:latin typeface="+mj-lt"/>
                <a:ea typeface="Questrial"/>
                <a:cs typeface="Questrial"/>
                <a:sym typeface="Questrial"/>
              </a:rPr>
              <a:t>analyse</a:t>
            </a:r>
            <a:r>
              <a:rPr lang="en-US" sz="3200" dirty="0">
                <a:solidFill>
                  <a:srgbClr val="505555"/>
                </a:solidFill>
                <a:latin typeface="+mj-lt"/>
                <a:ea typeface="Questrial"/>
                <a:cs typeface="Questrial"/>
                <a:sym typeface="Questrial"/>
              </a:rPr>
              <a:t> and modify algorithms</a:t>
            </a: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To identify patterns in algorithms</a:t>
            </a: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To write algorithms using repetition and selection</a:t>
            </a: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endParaRPr sz="3200" dirty="0">
              <a:solidFill>
                <a:schemeClr val="dk1"/>
              </a:solidFill>
              <a:latin typeface="+mj-lt"/>
              <a:ea typeface="Questrial"/>
              <a:cs typeface="Questrial"/>
              <a:sym typeface="Quest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27"/>
          <p:cNvSpPr txBox="1"/>
          <p:nvPr/>
        </p:nvSpPr>
        <p:spPr>
          <a:xfrm rot="-5400000">
            <a:off x="2355123" y="-1809748"/>
            <a:ext cx="6456000" cy="10670496"/>
          </a:xfrm>
          <a:prstGeom prst="rect">
            <a:avLst/>
          </a:prstGeom>
          <a:noFill/>
          <a:ln w="38100"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sz="4800">
                <a:solidFill>
                  <a:srgbClr val="505555"/>
                </a:solidFill>
                <a:latin typeface="+mj-lt"/>
                <a:ea typeface="Questrial"/>
                <a:cs typeface="Questrial"/>
                <a:sym typeface="Questrial"/>
              </a:rPr>
              <a:t>FOREVER</a:t>
            </a:r>
            <a:endParaRPr sz="4800">
              <a:solidFill>
                <a:srgbClr val="505555"/>
              </a:solidFill>
              <a:latin typeface="+mj-lt"/>
              <a:ea typeface="Questrial"/>
              <a:cs typeface="Questrial"/>
              <a:sym typeface="Questrial"/>
            </a:endParaRPr>
          </a:p>
          <a:p>
            <a:pPr marL="0" lvl="0" indent="457200" algn="l" rtl="0">
              <a:spcBef>
                <a:spcPts val="0"/>
              </a:spcBef>
              <a:spcAft>
                <a:spcPts val="0"/>
              </a:spcAft>
              <a:buClr>
                <a:schemeClr val="dk1"/>
              </a:buClr>
              <a:buSzPts val="1100"/>
              <a:buFont typeface="Arial"/>
              <a:buNone/>
            </a:pPr>
            <a:r>
              <a:rPr lang="en-US" sz="4800">
                <a:solidFill>
                  <a:srgbClr val="505555"/>
                </a:solidFill>
                <a:latin typeface="+mj-lt"/>
                <a:ea typeface="Questrial"/>
                <a:cs typeface="Questrial"/>
                <a:sym typeface="Questrial"/>
              </a:rPr>
              <a:t>IF I wave</a:t>
            </a:r>
            <a:endParaRPr sz="4800">
              <a:solidFill>
                <a:srgbClr val="505555"/>
              </a:solidFill>
              <a:latin typeface="+mj-lt"/>
              <a:ea typeface="Questrial"/>
              <a:cs typeface="Questrial"/>
              <a:sym typeface="Questrial"/>
            </a:endParaRPr>
          </a:p>
          <a:p>
            <a:pPr marL="457200" lvl="0" indent="0" algn="l" rtl="0">
              <a:spcBef>
                <a:spcPts val="0"/>
              </a:spcBef>
              <a:spcAft>
                <a:spcPts val="0"/>
              </a:spcAft>
              <a:buClr>
                <a:schemeClr val="dk1"/>
              </a:buClr>
              <a:buSzPts val="1100"/>
              <a:buFont typeface="Arial"/>
              <a:buNone/>
            </a:pPr>
            <a:r>
              <a:rPr lang="en-US" sz="4800">
                <a:solidFill>
                  <a:srgbClr val="505555"/>
                </a:solidFill>
                <a:latin typeface="+mj-lt"/>
                <a:ea typeface="Questrial"/>
                <a:cs typeface="Questrial"/>
                <a:sym typeface="Questrial"/>
              </a:rPr>
              <a:t>	THEN pat head</a:t>
            </a:r>
            <a:endParaRPr sz="4800">
              <a:solidFill>
                <a:srgbClr val="505555"/>
              </a:solidFill>
              <a:latin typeface="+mj-lt"/>
              <a:ea typeface="Questrial"/>
              <a:cs typeface="Questrial"/>
              <a:sym typeface="Questrial"/>
            </a:endParaRPr>
          </a:p>
          <a:p>
            <a:pPr marL="457200" lvl="0" indent="0" algn="l" rtl="0">
              <a:spcBef>
                <a:spcPts val="0"/>
              </a:spcBef>
              <a:spcAft>
                <a:spcPts val="0"/>
              </a:spcAft>
              <a:buClr>
                <a:schemeClr val="dk1"/>
              </a:buClr>
              <a:buSzPts val="1100"/>
              <a:buFont typeface="Arial"/>
              <a:buNone/>
            </a:pPr>
            <a:r>
              <a:rPr lang="en-US" sz="4800">
                <a:solidFill>
                  <a:srgbClr val="505555"/>
                </a:solidFill>
                <a:latin typeface="+mj-lt"/>
                <a:ea typeface="Questrial"/>
                <a:cs typeface="Questrial"/>
                <a:sym typeface="Questrial"/>
              </a:rPr>
              <a:t>IF I point to the ceiling</a:t>
            </a:r>
            <a:endParaRPr sz="4800">
              <a:solidFill>
                <a:srgbClr val="505555"/>
              </a:solidFill>
              <a:latin typeface="+mj-lt"/>
              <a:ea typeface="Questrial"/>
              <a:cs typeface="Questrial"/>
              <a:sym typeface="Questrial"/>
            </a:endParaRPr>
          </a:p>
          <a:p>
            <a:pPr marL="457200" lvl="0" indent="0" algn="l" rtl="0">
              <a:spcBef>
                <a:spcPts val="0"/>
              </a:spcBef>
              <a:spcAft>
                <a:spcPts val="0"/>
              </a:spcAft>
              <a:buClr>
                <a:schemeClr val="dk1"/>
              </a:buClr>
              <a:buSzPts val="1100"/>
              <a:buFont typeface="Arial"/>
              <a:buNone/>
            </a:pPr>
            <a:r>
              <a:rPr lang="en-US" sz="4800">
                <a:solidFill>
                  <a:srgbClr val="505555"/>
                </a:solidFill>
                <a:latin typeface="+mj-lt"/>
                <a:ea typeface="Questrial"/>
                <a:cs typeface="Questrial"/>
                <a:sym typeface="Questrial"/>
              </a:rPr>
              <a:t>	THEN tap shoulders</a:t>
            </a:r>
            <a:endParaRPr sz="4800">
              <a:solidFill>
                <a:srgbClr val="505555"/>
              </a:solidFill>
              <a:latin typeface="+mj-lt"/>
              <a:ea typeface="Questrial"/>
              <a:cs typeface="Questrial"/>
              <a:sym typeface="Questrial"/>
            </a:endParaRPr>
          </a:p>
          <a:p>
            <a:pPr marL="457200" lvl="0" indent="0" algn="l" rtl="0">
              <a:spcBef>
                <a:spcPts val="0"/>
              </a:spcBef>
              <a:spcAft>
                <a:spcPts val="0"/>
              </a:spcAft>
              <a:buClr>
                <a:schemeClr val="dk1"/>
              </a:buClr>
              <a:buSzPts val="1100"/>
              <a:buFont typeface="Arial"/>
              <a:buNone/>
            </a:pPr>
            <a:r>
              <a:rPr lang="en-US" sz="4800">
                <a:solidFill>
                  <a:srgbClr val="505555"/>
                </a:solidFill>
                <a:latin typeface="+mj-lt"/>
                <a:ea typeface="Questrial"/>
                <a:cs typeface="Questrial"/>
                <a:sym typeface="Questrial"/>
              </a:rPr>
              <a:t>IF I point to the window</a:t>
            </a:r>
            <a:endParaRPr sz="4800">
              <a:solidFill>
                <a:srgbClr val="505555"/>
              </a:solidFill>
              <a:latin typeface="+mj-lt"/>
              <a:ea typeface="Questrial"/>
              <a:cs typeface="Questrial"/>
              <a:sym typeface="Questrial"/>
            </a:endParaRPr>
          </a:p>
          <a:p>
            <a:pPr marL="457200" lvl="0" indent="0" algn="l" rtl="0">
              <a:spcBef>
                <a:spcPts val="0"/>
              </a:spcBef>
              <a:spcAft>
                <a:spcPts val="0"/>
              </a:spcAft>
              <a:buClr>
                <a:schemeClr val="dk1"/>
              </a:buClr>
              <a:buSzPts val="1100"/>
              <a:buFont typeface="Arial"/>
              <a:buNone/>
            </a:pPr>
            <a:r>
              <a:rPr lang="en-US" sz="4800">
                <a:solidFill>
                  <a:srgbClr val="505555"/>
                </a:solidFill>
                <a:latin typeface="+mj-lt"/>
                <a:ea typeface="Questrial"/>
                <a:cs typeface="Questrial"/>
                <a:sym typeface="Questrial"/>
              </a:rPr>
              <a:t>	THEN turn around</a:t>
            </a:r>
            <a:endParaRPr sz="4800">
              <a:solidFill>
                <a:srgbClr val="505555"/>
              </a:solidFill>
              <a:latin typeface="+mj-lt"/>
              <a:ea typeface="Questrial"/>
              <a:cs typeface="Questrial"/>
              <a:sym typeface="Questrial"/>
            </a:endParaRPr>
          </a:p>
          <a:p>
            <a:pPr marL="457200" lvl="0" indent="0" algn="l" rtl="0">
              <a:spcBef>
                <a:spcPts val="0"/>
              </a:spcBef>
              <a:spcAft>
                <a:spcPts val="0"/>
              </a:spcAft>
              <a:buClr>
                <a:schemeClr val="dk1"/>
              </a:buClr>
              <a:buSzPts val="1100"/>
              <a:buFont typeface="Arial"/>
              <a:buNone/>
            </a:pPr>
            <a:r>
              <a:rPr lang="en-US" sz="4800">
                <a:solidFill>
                  <a:srgbClr val="505555"/>
                </a:solidFill>
                <a:latin typeface="+mj-lt"/>
                <a:ea typeface="Questrial"/>
                <a:cs typeface="Questrial"/>
                <a:sym typeface="Questrial"/>
              </a:rPr>
              <a:t>IF I point to the floor</a:t>
            </a:r>
            <a:endParaRPr sz="4800">
              <a:solidFill>
                <a:srgbClr val="505555"/>
              </a:solidFill>
              <a:latin typeface="+mj-lt"/>
              <a:ea typeface="Questrial"/>
              <a:cs typeface="Questrial"/>
              <a:sym typeface="Questrial"/>
            </a:endParaRPr>
          </a:p>
          <a:p>
            <a:pPr marL="457200" lvl="0" indent="0" algn="l" rtl="0">
              <a:spcBef>
                <a:spcPts val="0"/>
              </a:spcBef>
              <a:spcAft>
                <a:spcPts val="0"/>
              </a:spcAft>
              <a:buClr>
                <a:schemeClr val="dk1"/>
              </a:buClr>
              <a:buSzPts val="1100"/>
              <a:buFont typeface="Arial"/>
              <a:buNone/>
            </a:pPr>
            <a:r>
              <a:rPr lang="en-US" sz="4800">
                <a:solidFill>
                  <a:srgbClr val="505555"/>
                </a:solidFill>
                <a:latin typeface="+mj-lt"/>
                <a:ea typeface="Questrial"/>
                <a:cs typeface="Questrial"/>
                <a:sym typeface="Questrial"/>
              </a:rPr>
              <a:t>	THEN jump</a:t>
            </a:r>
            <a:endParaRPr sz="4800">
              <a:solidFill>
                <a:srgbClr val="505555"/>
              </a:solidFill>
              <a:latin typeface="+mj-lt"/>
              <a:ea typeface="Questrial"/>
              <a:cs typeface="Questrial"/>
              <a:sym typeface="Quest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28"/>
          <p:cNvSpPr/>
          <p:nvPr/>
        </p:nvSpPr>
        <p:spPr>
          <a:xfrm>
            <a:off x="925802" y="172024"/>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Example algorithms</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endParaRPr sz="3200" dirty="0">
              <a:solidFill>
                <a:schemeClr val="dk1"/>
              </a:solidFill>
              <a:latin typeface="+mj-lt"/>
              <a:ea typeface="Questrial"/>
              <a:cs typeface="Questrial"/>
              <a:sym typeface="Questrial"/>
            </a:endParaRPr>
          </a:p>
        </p:txBody>
      </p:sp>
      <p:pic>
        <p:nvPicPr>
          <p:cNvPr id="189" name="Google Shape;189;p28"/>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rot="10800000">
            <a:off x="4925152" y="1669076"/>
            <a:ext cx="3008148" cy="4676649"/>
          </a:xfrm>
          <a:prstGeom prst="rect">
            <a:avLst/>
          </a:prstGeom>
          <a:noFill/>
          <a:ln>
            <a:noFill/>
          </a:ln>
        </p:spPr>
      </p:pic>
      <p:pic>
        <p:nvPicPr>
          <p:cNvPr id="190" name="Google Shape;190;p28"/>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130375" y="1518375"/>
            <a:ext cx="4540776" cy="5174349"/>
          </a:xfrm>
          <a:prstGeom prst="rect">
            <a:avLst/>
          </a:prstGeom>
          <a:noFill/>
          <a:ln>
            <a:noFill/>
          </a:ln>
        </p:spPr>
      </p:pic>
      <p:pic>
        <p:nvPicPr>
          <p:cNvPr id="191" name="Google Shape;191;p28"/>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8161900" y="1518375"/>
            <a:ext cx="3902873" cy="4544451"/>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27"/>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Questrial"/>
              <a:ea typeface="Questrial"/>
              <a:cs typeface="Questrial"/>
              <a:sym typeface="Questrial"/>
            </a:endParaRPr>
          </a:p>
          <a:p>
            <a:pPr lvl="0">
              <a:lnSpc>
                <a:spcPct val="106650"/>
              </a:lnSpc>
            </a:pPr>
            <a:r>
              <a:rPr lang="en-GB" sz="4000" b="1" dirty="0"/>
              <a:t>Licensing information:</a:t>
            </a:r>
          </a:p>
          <a:p>
            <a:pPr lvl="0">
              <a:lnSpc>
                <a:spcPct val="106650"/>
              </a:lnSpc>
            </a:pPr>
            <a:endParaRPr sz="3200" dirty="0">
              <a:solidFill>
                <a:srgbClr val="505555"/>
              </a:solidFill>
              <a:latin typeface="Questrial"/>
              <a:ea typeface="Questrial"/>
              <a:cs typeface="Questrial"/>
              <a:sym typeface="Questrial"/>
            </a:endParaRPr>
          </a:p>
          <a:p>
            <a:r>
              <a:rPr lang="en-GB" sz="3200" dirty="0"/>
              <a:t>Published by the Micro:bit Educational Foundation </a:t>
            </a:r>
            <a:r>
              <a:rPr lang="en-GB" sz="3200" dirty="0">
                <a:hlinkClick r:id="rId3"/>
              </a:rPr>
              <a:t>microbit.org</a:t>
            </a:r>
            <a:r>
              <a:rPr lang="en-GB" sz="3200" dirty="0"/>
              <a:t> under the following Creative Commons licence:</a:t>
            </a:r>
            <a:br>
              <a:rPr lang="en-GB" sz="3200" dirty="0"/>
            </a:br>
            <a:endParaRPr lang="en-GB" sz="3200" dirty="0"/>
          </a:p>
          <a:p>
            <a:r>
              <a:rPr lang="en-GB" sz="3200" dirty="0"/>
              <a:t>Attribution-</a:t>
            </a:r>
            <a:r>
              <a:rPr lang="en-GB" sz="3200" dirty="0" err="1"/>
              <a:t>ShareAlike</a:t>
            </a:r>
            <a:r>
              <a:rPr lang="en-GB" sz="3200" dirty="0"/>
              <a:t> 4.0 International (CC BY-SA 4.0)</a:t>
            </a:r>
            <a:br>
              <a:rPr lang="en-GB" sz="3200" dirty="0"/>
            </a:br>
            <a:r>
              <a:rPr lang="en-GB" sz="3200" u="sng" dirty="0">
                <a:hlinkClick r:id="rId4"/>
              </a:rPr>
              <a:t>https://creativecommons.org/licenses/by-sa/4.0/</a:t>
            </a:r>
            <a:r>
              <a:rPr lang="en-GB" sz="3200" dirty="0"/>
              <a:t> </a:t>
            </a:r>
            <a:endParaRPr sz="3200" dirty="0">
              <a:solidFill>
                <a:srgbClr val="505555"/>
              </a:solidFill>
              <a:latin typeface="Questrial"/>
              <a:ea typeface="Questrial"/>
              <a:cs typeface="Questrial"/>
              <a:sym typeface="Questrial"/>
            </a:endParaRPr>
          </a:p>
          <a:p>
            <a:pPr marL="0" lvl="0" indent="0" algn="l" rtl="0">
              <a:lnSpc>
                <a:spcPct val="115000"/>
              </a:lnSpc>
              <a:spcBef>
                <a:spcPts val="0"/>
              </a:spcBef>
              <a:spcAft>
                <a:spcPts val="0"/>
              </a:spcAft>
              <a:buNone/>
            </a:pPr>
            <a:endParaRPr sz="3200" dirty="0">
              <a:solidFill>
                <a:srgbClr val="505555"/>
              </a:solidFill>
              <a:latin typeface="Questrial"/>
              <a:ea typeface="Questrial"/>
              <a:cs typeface="Questrial"/>
              <a:sym typeface="Questrial"/>
            </a:endParaRPr>
          </a:p>
          <a:p>
            <a:pPr marL="0" lvl="0" indent="0" algn="l" rtl="0">
              <a:lnSpc>
                <a:spcPct val="115000"/>
              </a:lnSpc>
              <a:spcBef>
                <a:spcPts val="0"/>
              </a:spcBef>
              <a:spcAft>
                <a:spcPts val="0"/>
              </a:spcAft>
              <a:buNone/>
            </a:pPr>
            <a:endParaRPr sz="3200" dirty="0">
              <a:solidFill>
                <a:srgbClr val="505555"/>
              </a:solidFill>
              <a:latin typeface="Questrial"/>
              <a:ea typeface="Questrial"/>
              <a:cs typeface="Questrial"/>
              <a:sym typeface="Questrial"/>
            </a:endParaRPr>
          </a:p>
        </p:txBody>
      </p:sp>
    </p:spTree>
    <p:extLst>
      <p:ext uri="{BB962C8B-B14F-4D97-AF65-F5344CB8AC3E}">
        <p14:creationId xmlns:p14="http://schemas.microsoft.com/office/powerpoint/2010/main" val="32411224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6"/>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Learning objectives:</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To </a:t>
            </a:r>
            <a:r>
              <a:rPr lang="en-US" sz="3200" dirty="0" err="1">
                <a:solidFill>
                  <a:srgbClr val="505555"/>
                </a:solidFill>
                <a:latin typeface="+mj-lt"/>
                <a:ea typeface="Questrial"/>
                <a:cs typeface="Questrial"/>
                <a:sym typeface="Questrial"/>
              </a:rPr>
              <a:t>analyse</a:t>
            </a:r>
            <a:r>
              <a:rPr lang="en-US" sz="3200" dirty="0">
                <a:solidFill>
                  <a:srgbClr val="505555"/>
                </a:solidFill>
                <a:latin typeface="+mj-lt"/>
                <a:ea typeface="Questrial"/>
                <a:cs typeface="Questrial"/>
                <a:sym typeface="Questrial"/>
              </a:rPr>
              <a:t> and modify algorithms.</a:t>
            </a: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To identify patterns in algorithms.</a:t>
            </a: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lnSpc>
                <a:spcPct val="115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To write algorithms using repetition and selection.</a:t>
            </a:r>
            <a:endParaRPr sz="3200" dirty="0">
              <a:solidFill>
                <a:srgbClr val="505555"/>
              </a:solidFill>
              <a:latin typeface="+mj-lt"/>
              <a:ea typeface="Questrial"/>
              <a:cs typeface="Questrial"/>
              <a:sym typeface="Questrial"/>
            </a:endParaRPr>
          </a:p>
          <a:p>
            <a:pPr marL="457200" lvl="0" indent="0" algn="l" rtl="0">
              <a:lnSpc>
                <a:spcPct val="115000"/>
              </a:lnSpc>
              <a:spcBef>
                <a:spcPts val="0"/>
              </a:spcBef>
              <a:spcAft>
                <a:spcPts val="0"/>
              </a:spcAft>
              <a:buNone/>
            </a:pPr>
            <a:endParaRPr sz="3200" dirty="0">
              <a:solidFill>
                <a:schemeClr val="dk1"/>
              </a:solidFill>
              <a:latin typeface="+mj-lt"/>
              <a:ea typeface="Questrial"/>
              <a:cs typeface="Questrial"/>
              <a:sym typeface="Quest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17"/>
          <p:cNvSpPr/>
          <p:nvPr/>
        </p:nvSpPr>
        <p:spPr>
          <a:xfrm>
            <a:off x="555695" y="269429"/>
            <a:ext cx="61920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err="1">
                <a:solidFill>
                  <a:schemeClr val="dk1"/>
                </a:solidFill>
                <a:latin typeface="+mj-lt"/>
                <a:ea typeface="Questrial"/>
                <a:cs typeface="Questrial"/>
                <a:sym typeface="Questrial"/>
              </a:rPr>
              <a:t>Analysing</a:t>
            </a:r>
            <a:r>
              <a:rPr lang="en-US" sz="4000" b="1" dirty="0">
                <a:solidFill>
                  <a:schemeClr val="dk1"/>
                </a:solidFill>
                <a:latin typeface="+mj-lt"/>
                <a:ea typeface="Questrial"/>
                <a:cs typeface="Questrial"/>
                <a:sym typeface="Questrial"/>
              </a:rPr>
              <a:t> algorithms</a:t>
            </a:r>
            <a:endParaRPr sz="4000" b="1" dirty="0">
              <a:solidFill>
                <a:schemeClr val="dk1"/>
              </a:solidFill>
              <a:latin typeface="+mj-lt"/>
              <a:ea typeface="Questrial"/>
              <a:cs typeface="Questrial"/>
              <a:sym typeface="Questrial"/>
            </a:endParaRPr>
          </a:p>
          <a:p>
            <a:pPr marL="0" marR="0" lvl="0" indent="0" algn="l" rtl="0">
              <a:lnSpc>
                <a:spcPct val="106650"/>
              </a:lnSpc>
              <a:spcBef>
                <a:spcPts val="0"/>
              </a:spcBef>
              <a:spcAft>
                <a:spcPts val="0"/>
              </a:spcAft>
              <a:buNone/>
            </a:pPr>
            <a:endParaRPr sz="3200" dirty="0">
              <a:solidFill>
                <a:schemeClr val="dk1"/>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Look at the algorithm. What statements can you make about it?</a:t>
            </a:r>
            <a:endParaRPr sz="3200" dirty="0">
              <a:solidFill>
                <a:srgbClr val="505555"/>
              </a:solidFill>
              <a:latin typeface="+mj-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If this algorithm was followed, what would you see happening?</a:t>
            </a:r>
            <a:endParaRPr sz="3200"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Clr>
                <a:schemeClr val="dk1"/>
              </a:buClr>
              <a:buSzPts val="1100"/>
              <a:buFont typeface="Arial"/>
              <a:buNone/>
            </a:pPr>
            <a:endParaRPr sz="3200"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Clr>
                <a:schemeClr val="dk1"/>
              </a:buClr>
              <a:buSzPts val="1100"/>
              <a:buFont typeface="Arial"/>
              <a:buNone/>
            </a:pPr>
            <a:r>
              <a:rPr lang="en-US" sz="3200" dirty="0">
                <a:solidFill>
                  <a:srgbClr val="505555"/>
                </a:solidFill>
                <a:latin typeface="+mj-lt"/>
                <a:ea typeface="Questrial"/>
                <a:cs typeface="Questrial"/>
                <a:sym typeface="Questrial"/>
              </a:rPr>
              <a:t>	</a:t>
            </a:r>
            <a:endParaRPr sz="3200"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p:txBody>
      </p:sp>
      <p:sp>
        <p:nvSpPr>
          <p:cNvPr id="117" name="Google Shape;117;p17"/>
          <p:cNvSpPr txBox="1"/>
          <p:nvPr/>
        </p:nvSpPr>
        <p:spPr>
          <a:xfrm>
            <a:off x="6747695" y="961650"/>
            <a:ext cx="5198700" cy="4934700"/>
          </a:xfrm>
          <a:prstGeom prst="rect">
            <a:avLst/>
          </a:prstGeom>
          <a:noFill/>
          <a:ln w="38100"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US" sz="3200">
                <a:solidFill>
                  <a:srgbClr val="505555"/>
                </a:solidFill>
                <a:latin typeface="+mj-lt"/>
                <a:ea typeface="Questrial"/>
                <a:cs typeface="Questrial"/>
                <a:sym typeface="Questrial"/>
              </a:rPr>
              <a:t>FOREVER</a:t>
            </a:r>
            <a:endParaRPr sz="3200">
              <a:solidFill>
                <a:srgbClr val="505555"/>
              </a:solidFill>
              <a:latin typeface="+mj-lt"/>
              <a:ea typeface="Questrial"/>
              <a:cs typeface="Questrial"/>
              <a:sym typeface="Questrial"/>
            </a:endParaRPr>
          </a:p>
          <a:p>
            <a:pPr marL="0" lvl="0" indent="457200" algn="l" rtl="0">
              <a:spcBef>
                <a:spcPts val="0"/>
              </a:spcBef>
              <a:spcAft>
                <a:spcPts val="0"/>
              </a:spcAft>
              <a:buNone/>
            </a:pPr>
            <a:r>
              <a:rPr lang="en-US" sz="3200">
                <a:solidFill>
                  <a:srgbClr val="505555"/>
                </a:solidFill>
                <a:latin typeface="+mj-lt"/>
                <a:ea typeface="Questrial"/>
                <a:cs typeface="Questrial"/>
                <a:sym typeface="Questrial"/>
              </a:rPr>
              <a:t>IF I wave</a:t>
            </a:r>
            <a:endParaRPr sz="3200">
              <a:solidFill>
                <a:srgbClr val="505555"/>
              </a:solidFill>
              <a:latin typeface="+mj-lt"/>
              <a:ea typeface="Questrial"/>
              <a:cs typeface="Questrial"/>
              <a:sym typeface="Questrial"/>
            </a:endParaRPr>
          </a:p>
          <a:p>
            <a:pPr marL="457200" lvl="0" indent="0" algn="l" rtl="0">
              <a:spcBef>
                <a:spcPts val="0"/>
              </a:spcBef>
              <a:spcAft>
                <a:spcPts val="0"/>
              </a:spcAft>
              <a:buNone/>
            </a:pPr>
            <a:r>
              <a:rPr lang="en-US" sz="3200">
                <a:solidFill>
                  <a:srgbClr val="505555"/>
                </a:solidFill>
                <a:latin typeface="+mj-lt"/>
                <a:ea typeface="Questrial"/>
                <a:cs typeface="Questrial"/>
                <a:sym typeface="Questrial"/>
              </a:rPr>
              <a:t>	THEN pat head</a:t>
            </a:r>
            <a:endParaRPr sz="3200">
              <a:solidFill>
                <a:srgbClr val="505555"/>
              </a:solidFill>
              <a:latin typeface="+mj-lt"/>
              <a:ea typeface="Questrial"/>
              <a:cs typeface="Questrial"/>
              <a:sym typeface="Questrial"/>
            </a:endParaRPr>
          </a:p>
          <a:p>
            <a:pPr marL="457200" lvl="0" indent="0" algn="l" rtl="0">
              <a:spcBef>
                <a:spcPts val="0"/>
              </a:spcBef>
              <a:spcAft>
                <a:spcPts val="0"/>
              </a:spcAft>
              <a:buNone/>
            </a:pPr>
            <a:r>
              <a:rPr lang="en-US" sz="3200">
                <a:solidFill>
                  <a:srgbClr val="505555"/>
                </a:solidFill>
                <a:latin typeface="+mj-lt"/>
                <a:ea typeface="Questrial"/>
                <a:cs typeface="Questrial"/>
                <a:sym typeface="Questrial"/>
              </a:rPr>
              <a:t>IF I point to the ceiling</a:t>
            </a:r>
            <a:endParaRPr sz="3200">
              <a:solidFill>
                <a:srgbClr val="505555"/>
              </a:solidFill>
              <a:latin typeface="+mj-lt"/>
              <a:ea typeface="Questrial"/>
              <a:cs typeface="Questrial"/>
              <a:sym typeface="Questrial"/>
            </a:endParaRPr>
          </a:p>
          <a:p>
            <a:pPr marL="457200" lvl="0" indent="0" algn="l" rtl="0">
              <a:spcBef>
                <a:spcPts val="0"/>
              </a:spcBef>
              <a:spcAft>
                <a:spcPts val="0"/>
              </a:spcAft>
              <a:buNone/>
            </a:pPr>
            <a:r>
              <a:rPr lang="en-US" sz="3200">
                <a:solidFill>
                  <a:srgbClr val="505555"/>
                </a:solidFill>
                <a:latin typeface="+mj-lt"/>
                <a:ea typeface="Questrial"/>
                <a:cs typeface="Questrial"/>
                <a:sym typeface="Questrial"/>
              </a:rPr>
              <a:t>	THEN tap shoulders</a:t>
            </a:r>
            <a:endParaRPr sz="3200">
              <a:solidFill>
                <a:srgbClr val="505555"/>
              </a:solidFill>
              <a:latin typeface="+mj-lt"/>
              <a:ea typeface="Questrial"/>
              <a:cs typeface="Questrial"/>
              <a:sym typeface="Questrial"/>
            </a:endParaRPr>
          </a:p>
          <a:p>
            <a:pPr marL="457200" lvl="0" indent="0" algn="l" rtl="0">
              <a:spcBef>
                <a:spcPts val="0"/>
              </a:spcBef>
              <a:spcAft>
                <a:spcPts val="0"/>
              </a:spcAft>
              <a:buNone/>
            </a:pPr>
            <a:r>
              <a:rPr lang="en-US" sz="3200">
                <a:solidFill>
                  <a:srgbClr val="505555"/>
                </a:solidFill>
                <a:latin typeface="+mj-lt"/>
                <a:ea typeface="Questrial"/>
                <a:cs typeface="Questrial"/>
                <a:sym typeface="Questrial"/>
              </a:rPr>
              <a:t>IF I point to the window</a:t>
            </a:r>
            <a:endParaRPr sz="3200">
              <a:solidFill>
                <a:srgbClr val="505555"/>
              </a:solidFill>
              <a:latin typeface="+mj-lt"/>
              <a:ea typeface="Questrial"/>
              <a:cs typeface="Questrial"/>
              <a:sym typeface="Questrial"/>
            </a:endParaRPr>
          </a:p>
          <a:p>
            <a:pPr marL="457200" lvl="0" indent="0" algn="l" rtl="0">
              <a:spcBef>
                <a:spcPts val="0"/>
              </a:spcBef>
              <a:spcAft>
                <a:spcPts val="0"/>
              </a:spcAft>
              <a:buNone/>
            </a:pPr>
            <a:r>
              <a:rPr lang="en-US" sz="3200">
                <a:solidFill>
                  <a:srgbClr val="505555"/>
                </a:solidFill>
                <a:latin typeface="+mj-lt"/>
                <a:ea typeface="Questrial"/>
                <a:cs typeface="Questrial"/>
                <a:sym typeface="Questrial"/>
              </a:rPr>
              <a:t>	THEN turn around</a:t>
            </a:r>
            <a:endParaRPr sz="3200">
              <a:solidFill>
                <a:srgbClr val="505555"/>
              </a:solidFill>
              <a:latin typeface="+mj-lt"/>
              <a:ea typeface="Questrial"/>
              <a:cs typeface="Questrial"/>
              <a:sym typeface="Questrial"/>
            </a:endParaRPr>
          </a:p>
          <a:p>
            <a:pPr marL="457200" lvl="0" indent="0" algn="l" rtl="0">
              <a:spcBef>
                <a:spcPts val="0"/>
              </a:spcBef>
              <a:spcAft>
                <a:spcPts val="0"/>
              </a:spcAft>
              <a:buNone/>
            </a:pPr>
            <a:r>
              <a:rPr lang="en-US" sz="3200">
                <a:solidFill>
                  <a:srgbClr val="505555"/>
                </a:solidFill>
                <a:latin typeface="+mj-lt"/>
                <a:ea typeface="Questrial"/>
                <a:cs typeface="Questrial"/>
                <a:sym typeface="Questrial"/>
              </a:rPr>
              <a:t>IF I point to the floor</a:t>
            </a:r>
            <a:endParaRPr sz="3200">
              <a:solidFill>
                <a:srgbClr val="505555"/>
              </a:solidFill>
              <a:latin typeface="+mj-lt"/>
              <a:ea typeface="Questrial"/>
              <a:cs typeface="Questrial"/>
              <a:sym typeface="Questrial"/>
            </a:endParaRPr>
          </a:p>
          <a:p>
            <a:pPr marL="457200" lvl="0" indent="0" algn="l" rtl="0">
              <a:spcBef>
                <a:spcPts val="0"/>
              </a:spcBef>
              <a:spcAft>
                <a:spcPts val="0"/>
              </a:spcAft>
              <a:buNone/>
            </a:pPr>
            <a:r>
              <a:rPr lang="en-US" sz="3200">
                <a:solidFill>
                  <a:srgbClr val="505555"/>
                </a:solidFill>
                <a:latin typeface="+mj-lt"/>
                <a:ea typeface="Questrial"/>
                <a:cs typeface="Questrial"/>
                <a:sym typeface="Questrial"/>
              </a:rPr>
              <a:t>	THEN jump</a:t>
            </a:r>
            <a:endParaRPr sz="3200">
              <a:latin typeface="+mj-lt"/>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18"/>
          <p:cNvSpPr/>
          <p:nvPr/>
        </p:nvSpPr>
        <p:spPr>
          <a:xfrm>
            <a:off x="1012895" y="62600"/>
            <a:ext cx="61920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Following algorithms</a:t>
            </a:r>
            <a:endParaRPr sz="4000" b="1" dirty="0">
              <a:solidFill>
                <a:schemeClr val="dk1"/>
              </a:solidFill>
              <a:latin typeface="+mj-lt"/>
              <a:ea typeface="Questrial"/>
              <a:cs typeface="Questrial"/>
              <a:sym typeface="Questrial"/>
            </a:endParaRPr>
          </a:p>
          <a:p>
            <a:pPr marL="0" marR="0" lvl="0" indent="0" algn="l" rtl="0">
              <a:lnSpc>
                <a:spcPct val="106650"/>
              </a:lnSpc>
              <a:spcBef>
                <a:spcPts val="0"/>
              </a:spcBef>
              <a:spcAft>
                <a:spcPts val="0"/>
              </a:spcAft>
              <a:buNone/>
            </a:pPr>
            <a:endParaRPr sz="3200" dirty="0">
              <a:solidFill>
                <a:schemeClr val="dk1"/>
              </a:solidFill>
              <a:latin typeface="+mj-lt"/>
              <a:ea typeface="Questrial"/>
              <a:cs typeface="Questrial"/>
              <a:sym typeface="Questrial"/>
            </a:endParaRPr>
          </a:p>
          <a:p>
            <a:pPr marL="457200" marR="0" lvl="0" indent="0" algn="l" rtl="0">
              <a:lnSpc>
                <a:spcPct val="100000"/>
              </a:lnSpc>
              <a:spcBef>
                <a:spcPts val="0"/>
              </a:spcBef>
              <a:spcAft>
                <a:spcPts val="0"/>
              </a:spcAft>
              <a:buNone/>
            </a:pPr>
            <a:endParaRPr sz="3200"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None/>
            </a:pPr>
            <a:r>
              <a:rPr lang="en-US" sz="3200" dirty="0">
                <a:solidFill>
                  <a:srgbClr val="505555"/>
                </a:solidFill>
                <a:latin typeface="+mj-lt"/>
                <a:ea typeface="Questrial"/>
                <a:cs typeface="Questrial"/>
                <a:sym typeface="Questrial"/>
              </a:rPr>
              <a:t>	</a:t>
            </a:r>
            <a:endParaRPr sz="3200"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p:txBody>
      </p:sp>
      <p:sp>
        <p:nvSpPr>
          <p:cNvPr id="124" name="Google Shape;124;p18"/>
          <p:cNvSpPr txBox="1"/>
          <p:nvPr/>
        </p:nvSpPr>
        <p:spPr>
          <a:xfrm>
            <a:off x="3774150" y="1652900"/>
            <a:ext cx="5017200" cy="4934700"/>
          </a:xfrm>
          <a:prstGeom prst="rect">
            <a:avLst/>
          </a:prstGeom>
          <a:noFill/>
          <a:ln w="38100"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sz="3200">
                <a:solidFill>
                  <a:srgbClr val="505555"/>
                </a:solidFill>
                <a:latin typeface="+mj-lt"/>
                <a:ea typeface="Questrial"/>
                <a:cs typeface="Questrial"/>
                <a:sym typeface="Questrial"/>
              </a:rPr>
              <a:t>FOREVER</a:t>
            </a:r>
            <a:endParaRPr sz="3200">
              <a:solidFill>
                <a:srgbClr val="505555"/>
              </a:solidFill>
              <a:latin typeface="+mj-lt"/>
              <a:ea typeface="Questrial"/>
              <a:cs typeface="Questrial"/>
              <a:sym typeface="Questrial"/>
            </a:endParaRPr>
          </a:p>
          <a:p>
            <a:pPr marL="0" lvl="0" indent="457200" algn="l" rtl="0">
              <a:spcBef>
                <a:spcPts val="0"/>
              </a:spcBef>
              <a:spcAft>
                <a:spcPts val="0"/>
              </a:spcAft>
              <a:buClr>
                <a:schemeClr val="dk1"/>
              </a:buClr>
              <a:buSzPts val="1100"/>
              <a:buFont typeface="Arial"/>
              <a:buNone/>
            </a:pPr>
            <a:r>
              <a:rPr lang="en-US" sz="3200">
                <a:solidFill>
                  <a:srgbClr val="505555"/>
                </a:solidFill>
                <a:latin typeface="+mj-lt"/>
                <a:ea typeface="Questrial"/>
                <a:cs typeface="Questrial"/>
                <a:sym typeface="Questrial"/>
              </a:rPr>
              <a:t>IF I wave</a:t>
            </a:r>
            <a:endParaRPr sz="3200">
              <a:solidFill>
                <a:srgbClr val="505555"/>
              </a:solidFill>
              <a:latin typeface="+mj-lt"/>
              <a:ea typeface="Questrial"/>
              <a:cs typeface="Questrial"/>
              <a:sym typeface="Questrial"/>
            </a:endParaRPr>
          </a:p>
          <a:p>
            <a:pPr marL="457200" lvl="0" indent="0" algn="l" rtl="0">
              <a:spcBef>
                <a:spcPts val="0"/>
              </a:spcBef>
              <a:spcAft>
                <a:spcPts val="0"/>
              </a:spcAft>
              <a:buClr>
                <a:schemeClr val="dk1"/>
              </a:buClr>
              <a:buSzPts val="1100"/>
              <a:buFont typeface="Arial"/>
              <a:buNone/>
            </a:pPr>
            <a:r>
              <a:rPr lang="en-US" sz="3200">
                <a:solidFill>
                  <a:srgbClr val="505555"/>
                </a:solidFill>
                <a:latin typeface="+mj-lt"/>
                <a:ea typeface="Questrial"/>
                <a:cs typeface="Questrial"/>
                <a:sym typeface="Questrial"/>
              </a:rPr>
              <a:t>	THEN pat head</a:t>
            </a:r>
            <a:endParaRPr sz="3200">
              <a:solidFill>
                <a:srgbClr val="505555"/>
              </a:solidFill>
              <a:latin typeface="+mj-lt"/>
              <a:ea typeface="Questrial"/>
              <a:cs typeface="Questrial"/>
              <a:sym typeface="Questrial"/>
            </a:endParaRPr>
          </a:p>
          <a:p>
            <a:pPr marL="457200" lvl="0" indent="0" algn="l" rtl="0">
              <a:spcBef>
                <a:spcPts val="0"/>
              </a:spcBef>
              <a:spcAft>
                <a:spcPts val="0"/>
              </a:spcAft>
              <a:buClr>
                <a:schemeClr val="dk1"/>
              </a:buClr>
              <a:buSzPts val="1100"/>
              <a:buFont typeface="Arial"/>
              <a:buNone/>
            </a:pPr>
            <a:r>
              <a:rPr lang="en-US" sz="3200">
                <a:solidFill>
                  <a:srgbClr val="505555"/>
                </a:solidFill>
                <a:latin typeface="+mj-lt"/>
                <a:ea typeface="Questrial"/>
                <a:cs typeface="Questrial"/>
                <a:sym typeface="Questrial"/>
              </a:rPr>
              <a:t>IF I point to the ceiling</a:t>
            </a:r>
            <a:endParaRPr sz="3200">
              <a:solidFill>
                <a:srgbClr val="505555"/>
              </a:solidFill>
              <a:latin typeface="+mj-lt"/>
              <a:ea typeface="Questrial"/>
              <a:cs typeface="Questrial"/>
              <a:sym typeface="Questrial"/>
            </a:endParaRPr>
          </a:p>
          <a:p>
            <a:pPr marL="457200" lvl="0" indent="0" algn="l" rtl="0">
              <a:spcBef>
                <a:spcPts val="0"/>
              </a:spcBef>
              <a:spcAft>
                <a:spcPts val="0"/>
              </a:spcAft>
              <a:buClr>
                <a:schemeClr val="dk1"/>
              </a:buClr>
              <a:buSzPts val="1100"/>
              <a:buFont typeface="Arial"/>
              <a:buNone/>
            </a:pPr>
            <a:r>
              <a:rPr lang="en-US" sz="3200">
                <a:solidFill>
                  <a:srgbClr val="505555"/>
                </a:solidFill>
                <a:latin typeface="+mj-lt"/>
                <a:ea typeface="Questrial"/>
                <a:cs typeface="Questrial"/>
                <a:sym typeface="Questrial"/>
              </a:rPr>
              <a:t>	THEN tap shoulders</a:t>
            </a:r>
            <a:endParaRPr sz="3200">
              <a:solidFill>
                <a:srgbClr val="505555"/>
              </a:solidFill>
              <a:latin typeface="+mj-lt"/>
              <a:ea typeface="Questrial"/>
              <a:cs typeface="Questrial"/>
              <a:sym typeface="Questrial"/>
            </a:endParaRPr>
          </a:p>
          <a:p>
            <a:pPr marL="457200" lvl="0" indent="0" algn="l" rtl="0">
              <a:spcBef>
                <a:spcPts val="0"/>
              </a:spcBef>
              <a:spcAft>
                <a:spcPts val="0"/>
              </a:spcAft>
              <a:buClr>
                <a:schemeClr val="dk1"/>
              </a:buClr>
              <a:buSzPts val="1100"/>
              <a:buFont typeface="Arial"/>
              <a:buNone/>
            </a:pPr>
            <a:r>
              <a:rPr lang="en-US" sz="3200">
                <a:solidFill>
                  <a:srgbClr val="505555"/>
                </a:solidFill>
                <a:latin typeface="+mj-lt"/>
                <a:ea typeface="Questrial"/>
                <a:cs typeface="Questrial"/>
                <a:sym typeface="Questrial"/>
              </a:rPr>
              <a:t>IF I point to the window</a:t>
            </a:r>
            <a:endParaRPr sz="3200">
              <a:solidFill>
                <a:srgbClr val="505555"/>
              </a:solidFill>
              <a:latin typeface="+mj-lt"/>
              <a:ea typeface="Questrial"/>
              <a:cs typeface="Questrial"/>
              <a:sym typeface="Questrial"/>
            </a:endParaRPr>
          </a:p>
          <a:p>
            <a:pPr marL="457200" lvl="0" indent="0" algn="l" rtl="0">
              <a:spcBef>
                <a:spcPts val="0"/>
              </a:spcBef>
              <a:spcAft>
                <a:spcPts val="0"/>
              </a:spcAft>
              <a:buClr>
                <a:schemeClr val="dk1"/>
              </a:buClr>
              <a:buSzPts val="1100"/>
              <a:buFont typeface="Arial"/>
              <a:buNone/>
            </a:pPr>
            <a:r>
              <a:rPr lang="en-US" sz="3200">
                <a:solidFill>
                  <a:srgbClr val="505555"/>
                </a:solidFill>
                <a:latin typeface="+mj-lt"/>
                <a:ea typeface="Questrial"/>
                <a:cs typeface="Questrial"/>
                <a:sym typeface="Questrial"/>
              </a:rPr>
              <a:t>	THEN turn around</a:t>
            </a:r>
            <a:endParaRPr sz="3200">
              <a:solidFill>
                <a:srgbClr val="505555"/>
              </a:solidFill>
              <a:latin typeface="+mj-lt"/>
              <a:ea typeface="Questrial"/>
              <a:cs typeface="Questrial"/>
              <a:sym typeface="Questrial"/>
            </a:endParaRPr>
          </a:p>
          <a:p>
            <a:pPr marL="457200" lvl="0" indent="0" algn="l" rtl="0">
              <a:spcBef>
                <a:spcPts val="0"/>
              </a:spcBef>
              <a:spcAft>
                <a:spcPts val="0"/>
              </a:spcAft>
              <a:buClr>
                <a:schemeClr val="dk1"/>
              </a:buClr>
              <a:buSzPts val="1100"/>
              <a:buFont typeface="Arial"/>
              <a:buNone/>
            </a:pPr>
            <a:r>
              <a:rPr lang="en-US" sz="3200">
                <a:solidFill>
                  <a:srgbClr val="505555"/>
                </a:solidFill>
                <a:latin typeface="+mj-lt"/>
                <a:ea typeface="Questrial"/>
                <a:cs typeface="Questrial"/>
                <a:sym typeface="Questrial"/>
              </a:rPr>
              <a:t>IF I point to the floor</a:t>
            </a:r>
            <a:endParaRPr sz="3200">
              <a:solidFill>
                <a:srgbClr val="505555"/>
              </a:solidFill>
              <a:latin typeface="+mj-lt"/>
              <a:ea typeface="Questrial"/>
              <a:cs typeface="Questrial"/>
              <a:sym typeface="Questrial"/>
            </a:endParaRPr>
          </a:p>
          <a:p>
            <a:pPr marL="457200" lvl="0" indent="0" algn="l" rtl="0">
              <a:spcBef>
                <a:spcPts val="0"/>
              </a:spcBef>
              <a:spcAft>
                <a:spcPts val="0"/>
              </a:spcAft>
              <a:buClr>
                <a:schemeClr val="dk1"/>
              </a:buClr>
              <a:buSzPts val="1100"/>
              <a:buFont typeface="Arial"/>
              <a:buNone/>
            </a:pPr>
            <a:r>
              <a:rPr lang="en-US" sz="3200">
                <a:solidFill>
                  <a:srgbClr val="505555"/>
                </a:solidFill>
                <a:latin typeface="+mj-lt"/>
                <a:ea typeface="Questrial"/>
                <a:cs typeface="Questrial"/>
                <a:sym typeface="Questrial"/>
              </a:rPr>
              <a:t>	THEN jump</a:t>
            </a:r>
            <a:endParaRPr sz="3200">
              <a:solidFill>
                <a:srgbClr val="505555"/>
              </a:solidFill>
              <a:latin typeface="+mj-lt"/>
              <a:ea typeface="Questrial"/>
              <a:cs typeface="Questrial"/>
              <a:sym typeface="Quest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19"/>
          <p:cNvSpPr/>
          <p:nvPr/>
        </p:nvSpPr>
        <p:spPr>
          <a:xfrm>
            <a:off x="607945" y="367400"/>
            <a:ext cx="61920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Modifying algorithms</a:t>
            </a:r>
            <a:endParaRPr sz="4000" b="1" dirty="0">
              <a:solidFill>
                <a:schemeClr val="dk1"/>
              </a:solidFill>
              <a:latin typeface="+mj-lt"/>
              <a:ea typeface="Questrial"/>
              <a:cs typeface="Questrial"/>
              <a:sym typeface="Questrial"/>
            </a:endParaRPr>
          </a:p>
          <a:p>
            <a:pPr marL="0" marR="0" lvl="0" indent="0" algn="l" rtl="0">
              <a:lnSpc>
                <a:spcPct val="106650"/>
              </a:lnSpc>
              <a:spcBef>
                <a:spcPts val="0"/>
              </a:spcBef>
              <a:spcAft>
                <a:spcPts val="0"/>
              </a:spcAft>
              <a:buNone/>
            </a:pPr>
            <a:endParaRPr sz="3200" dirty="0">
              <a:solidFill>
                <a:schemeClr val="dk1"/>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Can you add further examples of selection to your algorithm?</a:t>
            </a:r>
            <a:endParaRPr sz="3200" dirty="0">
              <a:solidFill>
                <a:srgbClr val="505555"/>
              </a:solidFill>
              <a:latin typeface="+mj-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Use the patterns in the algorithm to help with the structure.</a:t>
            </a:r>
            <a:endParaRPr sz="3200"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None/>
            </a:pPr>
            <a:endParaRPr sz="3200"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None/>
            </a:pPr>
            <a:r>
              <a:rPr lang="en-US" sz="3200" dirty="0">
                <a:solidFill>
                  <a:srgbClr val="505555"/>
                </a:solidFill>
                <a:latin typeface="+mj-lt"/>
                <a:ea typeface="Questrial"/>
                <a:cs typeface="Questrial"/>
                <a:sym typeface="Questrial"/>
              </a:rPr>
              <a:t>	</a:t>
            </a:r>
            <a:endParaRPr sz="3200"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p:txBody>
      </p:sp>
      <p:sp>
        <p:nvSpPr>
          <p:cNvPr id="131" name="Google Shape;131;p19"/>
          <p:cNvSpPr txBox="1"/>
          <p:nvPr/>
        </p:nvSpPr>
        <p:spPr>
          <a:xfrm>
            <a:off x="6897200" y="1232425"/>
            <a:ext cx="5133300" cy="4934700"/>
          </a:xfrm>
          <a:prstGeom prst="rect">
            <a:avLst/>
          </a:prstGeom>
          <a:noFill/>
          <a:ln w="38100"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sz="3200">
                <a:solidFill>
                  <a:srgbClr val="505555"/>
                </a:solidFill>
                <a:latin typeface="+mj-lt"/>
                <a:ea typeface="Questrial"/>
                <a:cs typeface="Questrial"/>
                <a:sym typeface="Questrial"/>
              </a:rPr>
              <a:t>FOREVER</a:t>
            </a:r>
            <a:endParaRPr sz="3200">
              <a:solidFill>
                <a:srgbClr val="505555"/>
              </a:solidFill>
              <a:latin typeface="+mj-lt"/>
              <a:ea typeface="Questrial"/>
              <a:cs typeface="Questrial"/>
              <a:sym typeface="Questrial"/>
            </a:endParaRPr>
          </a:p>
          <a:p>
            <a:pPr marL="0" lvl="0" indent="457200" algn="l" rtl="0">
              <a:spcBef>
                <a:spcPts val="0"/>
              </a:spcBef>
              <a:spcAft>
                <a:spcPts val="0"/>
              </a:spcAft>
              <a:buClr>
                <a:schemeClr val="dk1"/>
              </a:buClr>
              <a:buSzPts val="1100"/>
              <a:buFont typeface="Arial"/>
              <a:buNone/>
            </a:pPr>
            <a:r>
              <a:rPr lang="en-US" sz="3200">
                <a:solidFill>
                  <a:srgbClr val="505555"/>
                </a:solidFill>
                <a:latin typeface="+mj-lt"/>
                <a:ea typeface="Questrial"/>
                <a:cs typeface="Questrial"/>
                <a:sym typeface="Questrial"/>
              </a:rPr>
              <a:t>IF I wave</a:t>
            </a:r>
            <a:endParaRPr sz="3200">
              <a:solidFill>
                <a:srgbClr val="505555"/>
              </a:solidFill>
              <a:latin typeface="+mj-lt"/>
              <a:ea typeface="Questrial"/>
              <a:cs typeface="Questrial"/>
              <a:sym typeface="Questrial"/>
            </a:endParaRPr>
          </a:p>
          <a:p>
            <a:pPr marL="457200" lvl="0" indent="0" algn="l" rtl="0">
              <a:spcBef>
                <a:spcPts val="0"/>
              </a:spcBef>
              <a:spcAft>
                <a:spcPts val="0"/>
              </a:spcAft>
              <a:buClr>
                <a:schemeClr val="dk1"/>
              </a:buClr>
              <a:buSzPts val="1100"/>
              <a:buFont typeface="Arial"/>
              <a:buNone/>
            </a:pPr>
            <a:r>
              <a:rPr lang="en-US" sz="3200">
                <a:solidFill>
                  <a:srgbClr val="505555"/>
                </a:solidFill>
                <a:latin typeface="+mj-lt"/>
                <a:ea typeface="Questrial"/>
                <a:cs typeface="Questrial"/>
                <a:sym typeface="Questrial"/>
              </a:rPr>
              <a:t>	THEN pat head</a:t>
            </a:r>
            <a:endParaRPr sz="3200">
              <a:solidFill>
                <a:srgbClr val="505555"/>
              </a:solidFill>
              <a:latin typeface="+mj-lt"/>
              <a:ea typeface="Questrial"/>
              <a:cs typeface="Questrial"/>
              <a:sym typeface="Questrial"/>
            </a:endParaRPr>
          </a:p>
          <a:p>
            <a:pPr marL="457200" lvl="0" indent="0" algn="l" rtl="0">
              <a:spcBef>
                <a:spcPts val="0"/>
              </a:spcBef>
              <a:spcAft>
                <a:spcPts val="0"/>
              </a:spcAft>
              <a:buClr>
                <a:schemeClr val="dk1"/>
              </a:buClr>
              <a:buSzPts val="1100"/>
              <a:buFont typeface="Arial"/>
              <a:buNone/>
            </a:pPr>
            <a:r>
              <a:rPr lang="en-US" sz="3200">
                <a:solidFill>
                  <a:srgbClr val="505555"/>
                </a:solidFill>
                <a:latin typeface="+mj-lt"/>
                <a:ea typeface="Questrial"/>
                <a:cs typeface="Questrial"/>
                <a:sym typeface="Questrial"/>
              </a:rPr>
              <a:t>IF I point to the ceiling</a:t>
            </a:r>
            <a:endParaRPr sz="3200">
              <a:solidFill>
                <a:srgbClr val="505555"/>
              </a:solidFill>
              <a:latin typeface="+mj-lt"/>
              <a:ea typeface="Questrial"/>
              <a:cs typeface="Questrial"/>
              <a:sym typeface="Questrial"/>
            </a:endParaRPr>
          </a:p>
          <a:p>
            <a:pPr marL="457200" lvl="0" indent="0" algn="l" rtl="0">
              <a:spcBef>
                <a:spcPts val="0"/>
              </a:spcBef>
              <a:spcAft>
                <a:spcPts val="0"/>
              </a:spcAft>
              <a:buClr>
                <a:schemeClr val="dk1"/>
              </a:buClr>
              <a:buSzPts val="1100"/>
              <a:buFont typeface="Arial"/>
              <a:buNone/>
            </a:pPr>
            <a:r>
              <a:rPr lang="en-US" sz="3200">
                <a:solidFill>
                  <a:srgbClr val="505555"/>
                </a:solidFill>
                <a:latin typeface="+mj-lt"/>
                <a:ea typeface="Questrial"/>
                <a:cs typeface="Questrial"/>
                <a:sym typeface="Questrial"/>
              </a:rPr>
              <a:t>	THEN tap shoulders</a:t>
            </a:r>
            <a:endParaRPr sz="3200">
              <a:solidFill>
                <a:srgbClr val="505555"/>
              </a:solidFill>
              <a:latin typeface="+mj-lt"/>
              <a:ea typeface="Questrial"/>
              <a:cs typeface="Questrial"/>
              <a:sym typeface="Questrial"/>
            </a:endParaRPr>
          </a:p>
          <a:p>
            <a:pPr marL="457200" lvl="0" indent="0" algn="l" rtl="0">
              <a:spcBef>
                <a:spcPts val="0"/>
              </a:spcBef>
              <a:spcAft>
                <a:spcPts val="0"/>
              </a:spcAft>
              <a:buClr>
                <a:schemeClr val="dk1"/>
              </a:buClr>
              <a:buSzPts val="1100"/>
              <a:buFont typeface="Arial"/>
              <a:buNone/>
            </a:pPr>
            <a:r>
              <a:rPr lang="en-US" sz="3200">
                <a:solidFill>
                  <a:srgbClr val="505555"/>
                </a:solidFill>
                <a:latin typeface="+mj-lt"/>
                <a:ea typeface="Questrial"/>
                <a:cs typeface="Questrial"/>
                <a:sym typeface="Questrial"/>
              </a:rPr>
              <a:t>IF I point to the window</a:t>
            </a:r>
            <a:endParaRPr sz="3200">
              <a:solidFill>
                <a:srgbClr val="505555"/>
              </a:solidFill>
              <a:latin typeface="+mj-lt"/>
              <a:ea typeface="Questrial"/>
              <a:cs typeface="Questrial"/>
              <a:sym typeface="Questrial"/>
            </a:endParaRPr>
          </a:p>
          <a:p>
            <a:pPr marL="457200" lvl="0" indent="0" algn="l" rtl="0">
              <a:spcBef>
                <a:spcPts val="0"/>
              </a:spcBef>
              <a:spcAft>
                <a:spcPts val="0"/>
              </a:spcAft>
              <a:buClr>
                <a:schemeClr val="dk1"/>
              </a:buClr>
              <a:buSzPts val="1100"/>
              <a:buFont typeface="Arial"/>
              <a:buNone/>
            </a:pPr>
            <a:r>
              <a:rPr lang="en-US" sz="3200">
                <a:solidFill>
                  <a:srgbClr val="505555"/>
                </a:solidFill>
                <a:latin typeface="+mj-lt"/>
                <a:ea typeface="Questrial"/>
                <a:cs typeface="Questrial"/>
                <a:sym typeface="Questrial"/>
              </a:rPr>
              <a:t>	THEN turn around</a:t>
            </a:r>
            <a:endParaRPr sz="3200">
              <a:solidFill>
                <a:srgbClr val="505555"/>
              </a:solidFill>
              <a:latin typeface="+mj-lt"/>
              <a:ea typeface="Questrial"/>
              <a:cs typeface="Questrial"/>
              <a:sym typeface="Questrial"/>
            </a:endParaRPr>
          </a:p>
          <a:p>
            <a:pPr marL="457200" lvl="0" indent="0" algn="l" rtl="0">
              <a:spcBef>
                <a:spcPts val="0"/>
              </a:spcBef>
              <a:spcAft>
                <a:spcPts val="0"/>
              </a:spcAft>
              <a:buClr>
                <a:schemeClr val="dk1"/>
              </a:buClr>
              <a:buSzPts val="1100"/>
              <a:buFont typeface="Arial"/>
              <a:buNone/>
            </a:pPr>
            <a:r>
              <a:rPr lang="en-US" sz="3200">
                <a:solidFill>
                  <a:srgbClr val="505555"/>
                </a:solidFill>
                <a:latin typeface="+mj-lt"/>
                <a:ea typeface="Questrial"/>
                <a:cs typeface="Questrial"/>
                <a:sym typeface="Questrial"/>
              </a:rPr>
              <a:t>IF I point to the floor</a:t>
            </a:r>
            <a:endParaRPr sz="3200">
              <a:solidFill>
                <a:srgbClr val="505555"/>
              </a:solidFill>
              <a:latin typeface="+mj-lt"/>
              <a:ea typeface="Questrial"/>
              <a:cs typeface="Questrial"/>
              <a:sym typeface="Questrial"/>
            </a:endParaRPr>
          </a:p>
          <a:p>
            <a:pPr marL="457200" lvl="0" indent="0" algn="l" rtl="0">
              <a:spcBef>
                <a:spcPts val="0"/>
              </a:spcBef>
              <a:spcAft>
                <a:spcPts val="0"/>
              </a:spcAft>
              <a:buClr>
                <a:schemeClr val="dk1"/>
              </a:buClr>
              <a:buSzPts val="1100"/>
              <a:buFont typeface="Arial"/>
              <a:buNone/>
            </a:pPr>
            <a:r>
              <a:rPr lang="en-US" sz="3200">
                <a:solidFill>
                  <a:srgbClr val="505555"/>
                </a:solidFill>
                <a:latin typeface="+mj-lt"/>
                <a:ea typeface="Questrial"/>
                <a:cs typeface="Questrial"/>
                <a:sym typeface="Questrial"/>
              </a:rPr>
              <a:t>	THEN jump</a:t>
            </a:r>
            <a:endParaRPr sz="3200">
              <a:solidFill>
                <a:srgbClr val="505555"/>
              </a:solidFill>
              <a:latin typeface="+mj-lt"/>
              <a:ea typeface="Questrial"/>
              <a:cs typeface="Questrial"/>
              <a:sym typeface="Quest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20"/>
          <p:cNvSpPr/>
          <p:nvPr/>
        </p:nvSpPr>
        <p:spPr>
          <a:xfrm>
            <a:off x="621009" y="280314"/>
            <a:ext cx="61920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Debugging algorithms</a:t>
            </a:r>
            <a:endParaRPr sz="4000" b="1" dirty="0">
              <a:solidFill>
                <a:schemeClr val="dk1"/>
              </a:solidFill>
              <a:latin typeface="+mj-lt"/>
              <a:ea typeface="Questrial"/>
              <a:cs typeface="Questrial"/>
              <a:sym typeface="Questrial"/>
            </a:endParaRPr>
          </a:p>
          <a:p>
            <a:pPr marL="0" marR="0" lvl="0" indent="0" algn="l" rtl="0">
              <a:lnSpc>
                <a:spcPct val="106650"/>
              </a:lnSpc>
              <a:spcBef>
                <a:spcPts val="0"/>
              </a:spcBef>
              <a:spcAft>
                <a:spcPts val="0"/>
              </a:spcAft>
              <a:buNone/>
            </a:pPr>
            <a:endParaRPr sz="3200" dirty="0">
              <a:solidFill>
                <a:schemeClr val="dk1"/>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The goal of the algorithm was to get a person to carry out an action </a:t>
            </a:r>
            <a:r>
              <a:rPr lang="en-US" sz="3200" b="1" dirty="0">
                <a:solidFill>
                  <a:srgbClr val="505555"/>
                </a:solidFill>
                <a:latin typeface="+mj-lt"/>
                <a:ea typeface="Questrial"/>
                <a:cs typeface="Questrial"/>
                <a:sym typeface="Questrial"/>
              </a:rPr>
              <a:t>once</a:t>
            </a:r>
            <a:r>
              <a:rPr lang="en-US" sz="3200" dirty="0">
                <a:solidFill>
                  <a:srgbClr val="505555"/>
                </a:solidFill>
                <a:latin typeface="+mj-lt"/>
                <a:ea typeface="Questrial"/>
                <a:cs typeface="Questrial"/>
                <a:sym typeface="Questrial"/>
              </a:rPr>
              <a:t> when the gesture was made.</a:t>
            </a: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Does this algorithm reach this goal?</a:t>
            </a: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How could we change the algorithm so it does met the goal?</a:t>
            </a:r>
            <a:endParaRPr sz="3200"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None/>
            </a:pPr>
            <a:endParaRPr sz="3200"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None/>
            </a:pPr>
            <a:r>
              <a:rPr lang="en-US" sz="3200" dirty="0">
                <a:solidFill>
                  <a:srgbClr val="505555"/>
                </a:solidFill>
                <a:latin typeface="+mj-lt"/>
                <a:ea typeface="Questrial"/>
                <a:cs typeface="Questrial"/>
                <a:sym typeface="Questrial"/>
              </a:rPr>
              <a:t>	</a:t>
            </a:r>
            <a:endParaRPr sz="3200"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p:txBody>
      </p:sp>
      <p:sp>
        <p:nvSpPr>
          <p:cNvPr id="138" name="Google Shape;138;p20"/>
          <p:cNvSpPr txBox="1"/>
          <p:nvPr/>
        </p:nvSpPr>
        <p:spPr>
          <a:xfrm>
            <a:off x="7001700" y="1232425"/>
            <a:ext cx="5028900" cy="4934700"/>
          </a:xfrm>
          <a:prstGeom prst="rect">
            <a:avLst/>
          </a:prstGeom>
          <a:noFill/>
          <a:ln w="38100"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sz="3200">
                <a:solidFill>
                  <a:srgbClr val="505555"/>
                </a:solidFill>
                <a:latin typeface="+mj-lt"/>
                <a:ea typeface="Questrial"/>
                <a:cs typeface="Questrial"/>
                <a:sym typeface="Questrial"/>
              </a:rPr>
              <a:t>FOREVER</a:t>
            </a:r>
            <a:endParaRPr sz="3200">
              <a:solidFill>
                <a:srgbClr val="505555"/>
              </a:solidFill>
              <a:latin typeface="+mj-lt"/>
              <a:ea typeface="Questrial"/>
              <a:cs typeface="Questrial"/>
              <a:sym typeface="Questrial"/>
            </a:endParaRPr>
          </a:p>
          <a:p>
            <a:pPr marL="0" lvl="0" indent="457200" algn="l" rtl="0">
              <a:spcBef>
                <a:spcPts val="0"/>
              </a:spcBef>
              <a:spcAft>
                <a:spcPts val="0"/>
              </a:spcAft>
              <a:buClr>
                <a:schemeClr val="dk1"/>
              </a:buClr>
              <a:buSzPts val="1100"/>
              <a:buFont typeface="Arial"/>
              <a:buNone/>
            </a:pPr>
            <a:r>
              <a:rPr lang="en-US" sz="3200">
                <a:solidFill>
                  <a:srgbClr val="505555"/>
                </a:solidFill>
                <a:latin typeface="+mj-lt"/>
                <a:ea typeface="Questrial"/>
                <a:cs typeface="Questrial"/>
                <a:sym typeface="Questrial"/>
              </a:rPr>
              <a:t>IF I wave</a:t>
            </a:r>
            <a:endParaRPr sz="3200">
              <a:solidFill>
                <a:srgbClr val="505555"/>
              </a:solidFill>
              <a:latin typeface="+mj-lt"/>
              <a:ea typeface="Questrial"/>
              <a:cs typeface="Questrial"/>
              <a:sym typeface="Questrial"/>
            </a:endParaRPr>
          </a:p>
          <a:p>
            <a:pPr marL="457200" lvl="0" indent="0" algn="l" rtl="0">
              <a:spcBef>
                <a:spcPts val="0"/>
              </a:spcBef>
              <a:spcAft>
                <a:spcPts val="0"/>
              </a:spcAft>
              <a:buClr>
                <a:schemeClr val="dk1"/>
              </a:buClr>
              <a:buSzPts val="1100"/>
              <a:buFont typeface="Arial"/>
              <a:buNone/>
            </a:pPr>
            <a:r>
              <a:rPr lang="en-US" sz="3200">
                <a:solidFill>
                  <a:srgbClr val="505555"/>
                </a:solidFill>
                <a:latin typeface="+mj-lt"/>
                <a:ea typeface="Questrial"/>
                <a:cs typeface="Questrial"/>
                <a:sym typeface="Questrial"/>
              </a:rPr>
              <a:t>	THEN pat head</a:t>
            </a:r>
            <a:endParaRPr sz="3200">
              <a:solidFill>
                <a:srgbClr val="505555"/>
              </a:solidFill>
              <a:latin typeface="+mj-lt"/>
              <a:ea typeface="Questrial"/>
              <a:cs typeface="Questrial"/>
              <a:sym typeface="Questrial"/>
            </a:endParaRPr>
          </a:p>
          <a:p>
            <a:pPr marL="457200" lvl="0" indent="0" algn="l" rtl="0">
              <a:spcBef>
                <a:spcPts val="0"/>
              </a:spcBef>
              <a:spcAft>
                <a:spcPts val="0"/>
              </a:spcAft>
              <a:buClr>
                <a:schemeClr val="dk1"/>
              </a:buClr>
              <a:buSzPts val="1100"/>
              <a:buFont typeface="Arial"/>
              <a:buNone/>
            </a:pPr>
            <a:r>
              <a:rPr lang="en-US" sz="3200">
                <a:solidFill>
                  <a:srgbClr val="505555"/>
                </a:solidFill>
                <a:latin typeface="+mj-lt"/>
                <a:ea typeface="Questrial"/>
                <a:cs typeface="Questrial"/>
                <a:sym typeface="Questrial"/>
              </a:rPr>
              <a:t>IF I point to the ceiling</a:t>
            </a:r>
            <a:endParaRPr sz="3200">
              <a:solidFill>
                <a:srgbClr val="505555"/>
              </a:solidFill>
              <a:latin typeface="+mj-lt"/>
              <a:ea typeface="Questrial"/>
              <a:cs typeface="Questrial"/>
              <a:sym typeface="Questrial"/>
            </a:endParaRPr>
          </a:p>
          <a:p>
            <a:pPr marL="457200" lvl="0" indent="0" algn="l" rtl="0">
              <a:spcBef>
                <a:spcPts val="0"/>
              </a:spcBef>
              <a:spcAft>
                <a:spcPts val="0"/>
              </a:spcAft>
              <a:buClr>
                <a:schemeClr val="dk1"/>
              </a:buClr>
              <a:buSzPts val="1100"/>
              <a:buFont typeface="Arial"/>
              <a:buNone/>
            </a:pPr>
            <a:r>
              <a:rPr lang="en-US" sz="3200">
                <a:solidFill>
                  <a:srgbClr val="505555"/>
                </a:solidFill>
                <a:latin typeface="+mj-lt"/>
                <a:ea typeface="Questrial"/>
                <a:cs typeface="Questrial"/>
                <a:sym typeface="Questrial"/>
              </a:rPr>
              <a:t>	THEN tap shoulders</a:t>
            </a:r>
            <a:endParaRPr sz="3200">
              <a:solidFill>
                <a:srgbClr val="505555"/>
              </a:solidFill>
              <a:latin typeface="+mj-lt"/>
              <a:ea typeface="Questrial"/>
              <a:cs typeface="Questrial"/>
              <a:sym typeface="Questrial"/>
            </a:endParaRPr>
          </a:p>
          <a:p>
            <a:pPr marL="457200" lvl="0" indent="0" algn="l" rtl="0">
              <a:spcBef>
                <a:spcPts val="0"/>
              </a:spcBef>
              <a:spcAft>
                <a:spcPts val="0"/>
              </a:spcAft>
              <a:buClr>
                <a:schemeClr val="dk1"/>
              </a:buClr>
              <a:buSzPts val="1100"/>
              <a:buFont typeface="Arial"/>
              <a:buNone/>
            </a:pPr>
            <a:r>
              <a:rPr lang="en-US" sz="3200">
                <a:solidFill>
                  <a:srgbClr val="505555"/>
                </a:solidFill>
                <a:latin typeface="+mj-lt"/>
                <a:ea typeface="Questrial"/>
                <a:cs typeface="Questrial"/>
                <a:sym typeface="Questrial"/>
              </a:rPr>
              <a:t>IF I point to the window</a:t>
            </a:r>
            <a:endParaRPr sz="3200">
              <a:solidFill>
                <a:srgbClr val="505555"/>
              </a:solidFill>
              <a:latin typeface="+mj-lt"/>
              <a:ea typeface="Questrial"/>
              <a:cs typeface="Questrial"/>
              <a:sym typeface="Questrial"/>
            </a:endParaRPr>
          </a:p>
          <a:p>
            <a:pPr marL="457200" lvl="0" indent="0" algn="l" rtl="0">
              <a:spcBef>
                <a:spcPts val="0"/>
              </a:spcBef>
              <a:spcAft>
                <a:spcPts val="0"/>
              </a:spcAft>
              <a:buClr>
                <a:schemeClr val="dk1"/>
              </a:buClr>
              <a:buSzPts val="1100"/>
              <a:buFont typeface="Arial"/>
              <a:buNone/>
            </a:pPr>
            <a:r>
              <a:rPr lang="en-US" sz="3200">
                <a:solidFill>
                  <a:srgbClr val="505555"/>
                </a:solidFill>
                <a:latin typeface="+mj-lt"/>
                <a:ea typeface="Questrial"/>
                <a:cs typeface="Questrial"/>
                <a:sym typeface="Questrial"/>
              </a:rPr>
              <a:t>	THEN turn around</a:t>
            </a:r>
            <a:endParaRPr sz="3200">
              <a:solidFill>
                <a:srgbClr val="505555"/>
              </a:solidFill>
              <a:latin typeface="+mj-lt"/>
              <a:ea typeface="Questrial"/>
              <a:cs typeface="Questrial"/>
              <a:sym typeface="Questrial"/>
            </a:endParaRPr>
          </a:p>
          <a:p>
            <a:pPr marL="457200" lvl="0" indent="0" algn="l" rtl="0">
              <a:spcBef>
                <a:spcPts val="0"/>
              </a:spcBef>
              <a:spcAft>
                <a:spcPts val="0"/>
              </a:spcAft>
              <a:buClr>
                <a:schemeClr val="dk1"/>
              </a:buClr>
              <a:buSzPts val="1100"/>
              <a:buFont typeface="Arial"/>
              <a:buNone/>
            </a:pPr>
            <a:r>
              <a:rPr lang="en-US" sz="3200">
                <a:solidFill>
                  <a:srgbClr val="505555"/>
                </a:solidFill>
                <a:latin typeface="+mj-lt"/>
                <a:ea typeface="Questrial"/>
                <a:cs typeface="Questrial"/>
                <a:sym typeface="Questrial"/>
              </a:rPr>
              <a:t>IF I point to the floor</a:t>
            </a:r>
            <a:endParaRPr sz="3200">
              <a:solidFill>
                <a:srgbClr val="505555"/>
              </a:solidFill>
              <a:latin typeface="+mj-lt"/>
              <a:ea typeface="Questrial"/>
              <a:cs typeface="Questrial"/>
              <a:sym typeface="Questrial"/>
            </a:endParaRPr>
          </a:p>
          <a:p>
            <a:pPr marL="457200" lvl="0" indent="0" algn="l" rtl="0">
              <a:spcBef>
                <a:spcPts val="0"/>
              </a:spcBef>
              <a:spcAft>
                <a:spcPts val="0"/>
              </a:spcAft>
              <a:buClr>
                <a:schemeClr val="dk1"/>
              </a:buClr>
              <a:buSzPts val="1100"/>
              <a:buFont typeface="Arial"/>
              <a:buNone/>
            </a:pPr>
            <a:r>
              <a:rPr lang="en-US" sz="3200">
                <a:solidFill>
                  <a:srgbClr val="505555"/>
                </a:solidFill>
                <a:latin typeface="+mj-lt"/>
                <a:ea typeface="Questrial"/>
                <a:cs typeface="Questrial"/>
                <a:sym typeface="Questrial"/>
              </a:rPr>
              <a:t>	THEN jump</a:t>
            </a:r>
            <a:endParaRPr sz="3200">
              <a:solidFill>
                <a:srgbClr val="505555"/>
              </a:solidFill>
              <a:latin typeface="+mj-lt"/>
              <a:ea typeface="Questrial"/>
              <a:cs typeface="Questrial"/>
              <a:sym typeface="Quest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21"/>
          <p:cNvSpPr/>
          <p:nvPr/>
        </p:nvSpPr>
        <p:spPr>
          <a:xfrm>
            <a:off x="887124" y="334350"/>
            <a:ext cx="10329515"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Conducting an orchestra</a:t>
            </a: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What gestures does the conductor make?</a:t>
            </a:r>
            <a:endParaRPr sz="3200" dirty="0">
              <a:solidFill>
                <a:srgbClr val="505555"/>
              </a:solidFill>
              <a:latin typeface="+mj-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How do the orchestra respond to these gestures?</a:t>
            </a:r>
            <a:endParaRPr sz="3200" dirty="0">
              <a:solidFill>
                <a:srgbClr val="505555"/>
              </a:solidFill>
              <a:latin typeface="+mj-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Write an algorithm for one on the conductor’s gestures.</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p:txBody>
      </p:sp>
      <p:sp>
        <p:nvSpPr>
          <p:cNvPr id="2" name="Rectangle 1">
            <a:extLst>
              <a:ext uri="{FF2B5EF4-FFF2-40B4-BE49-F238E27FC236}">
                <a16:creationId xmlns:a16="http://schemas.microsoft.com/office/drawing/2014/main" id="{9818E25B-2CBC-394E-8A65-462AC1006B26}"/>
              </a:ext>
            </a:extLst>
          </p:cNvPr>
          <p:cNvSpPr/>
          <p:nvPr/>
        </p:nvSpPr>
        <p:spPr>
          <a:xfrm>
            <a:off x="6269737" y="5120417"/>
            <a:ext cx="5285421" cy="461665"/>
          </a:xfrm>
          <a:prstGeom prst="rect">
            <a:avLst/>
          </a:prstGeom>
        </p:spPr>
        <p:txBody>
          <a:bodyPr wrap="none">
            <a:spAutoFit/>
          </a:bodyPr>
          <a:lstStyle/>
          <a:p>
            <a:r>
              <a:rPr lang="en-GB" sz="2400" b="0" i="0" u="none" strike="noStrike" dirty="0">
                <a:solidFill>
                  <a:srgbClr val="1F1F1F"/>
                </a:solidFill>
                <a:effectLst/>
                <a:highlight>
                  <a:srgbClr val="FFFFFF"/>
                </a:highlight>
                <a:latin typeface="Roboto" panose="020F0502020204030204" pitchFamily="34" charset="0"/>
                <a:hlinkClick r:id="rId3"/>
              </a:rPr>
              <a:t>https://mbit.io/lessons_music_video</a:t>
            </a:r>
            <a:r>
              <a:rPr lang="en-GB" sz="2400" b="0" i="0" u="none" strike="noStrike" dirty="0">
                <a:solidFill>
                  <a:srgbClr val="1F1F1F"/>
                </a:solidFill>
                <a:effectLst/>
                <a:highlight>
                  <a:srgbClr val="FFFFFF"/>
                </a:highlight>
                <a:latin typeface="Roboto" panose="020F0502020204030204" pitchFamily="34" charset="0"/>
              </a:rPr>
              <a:t> </a:t>
            </a:r>
            <a:endParaRPr lang="en-GB"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22"/>
          <p:cNvSpPr/>
          <p:nvPr/>
        </p:nvSpPr>
        <p:spPr>
          <a:xfrm>
            <a:off x="887125" y="334350"/>
            <a:ext cx="10845900"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Conducting the class</a:t>
            </a: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We are going to conduct the class to play musical phrases.</a:t>
            </a: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Write an algorithm so your classmates know what note to play when you make a certain gesture.</a:t>
            </a: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Plan your gestures out using the planning sheet then write your algorithm.</a:t>
            </a: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Use the patterns in the algorithm from earlier to support you.</a:t>
            </a:r>
            <a:endParaRPr sz="3200" dirty="0">
              <a:solidFill>
                <a:srgbClr val="505555"/>
              </a:solidFill>
              <a:latin typeface="+mj-lt"/>
              <a:ea typeface="Questrial"/>
              <a:cs typeface="Questrial"/>
              <a:sym typeface="Questrial"/>
            </a:endParaRPr>
          </a:p>
          <a:p>
            <a:pPr marL="457200" marR="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What words do you think will be used in the algorithm?</a:t>
            </a: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23"/>
          <p:cNvSpPr/>
          <p:nvPr/>
        </p:nvSpPr>
        <p:spPr>
          <a:xfrm>
            <a:off x="887125" y="-228600"/>
            <a:ext cx="10845900" cy="50169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r>
              <a:rPr lang="en-US" sz="4000" b="1" dirty="0">
                <a:solidFill>
                  <a:schemeClr val="dk1"/>
                </a:solidFill>
                <a:latin typeface="+mj-lt"/>
                <a:ea typeface="Questrial"/>
                <a:cs typeface="Questrial"/>
                <a:sym typeface="Questrial"/>
              </a:rPr>
              <a:t>Planning your gestures</a:t>
            </a:r>
            <a:endParaRPr sz="3200"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None/>
            </a:pPr>
            <a:endParaRPr sz="3200" dirty="0">
              <a:solidFill>
                <a:srgbClr val="505555"/>
              </a:solidFill>
              <a:latin typeface="+mj-lt"/>
              <a:ea typeface="Questrial"/>
              <a:cs typeface="Questrial"/>
              <a:sym typeface="Questrial"/>
            </a:endParaRPr>
          </a:p>
          <a:p>
            <a:pPr marL="45720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marR="0" lvl="0" indent="0" algn="l" rtl="0">
              <a:spcBef>
                <a:spcPts val="0"/>
              </a:spcBef>
              <a:spcAft>
                <a:spcPts val="0"/>
              </a:spcAft>
              <a:buNone/>
            </a:pPr>
            <a:endParaRPr sz="3200" dirty="0">
              <a:solidFill>
                <a:srgbClr val="505555"/>
              </a:solidFill>
              <a:latin typeface="+mj-lt"/>
              <a:ea typeface="Questrial"/>
              <a:cs typeface="Questrial"/>
              <a:sym typeface="Questrial"/>
            </a:endParaRPr>
          </a:p>
        </p:txBody>
      </p:sp>
      <p:pic>
        <p:nvPicPr>
          <p:cNvPr id="158" name="Google Shape;158;p23"/>
          <p:cNvPicPr preferRelativeResize="0"/>
          <p:nvPr/>
        </p:nvPicPr>
        <p:blipFill rotWithShape="1">
          <a:blip r:embed="rId3" cstate="screen">
            <a:alphaModFix/>
            <a:extLst>
              <a:ext uri="{28A0092B-C50C-407E-A947-70E740481C1C}">
                <a14:useLocalDpi xmlns:a14="http://schemas.microsoft.com/office/drawing/2010/main"/>
              </a:ext>
            </a:extLst>
          </a:blip>
          <a:srcRect b="2400"/>
          <a:stretch/>
        </p:blipFill>
        <p:spPr>
          <a:xfrm>
            <a:off x="3245500" y="1110950"/>
            <a:ext cx="5701025" cy="5592475"/>
          </a:xfrm>
          <a:prstGeom prst="rect">
            <a:avLst/>
          </a:prstGeom>
          <a:noFill/>
          <a:ln w="38100" cap="flat" cmpd="sng">
            <a:solidFill>
              <a:schemeClr val="dk2"/>
            </a:solidFill>
            <a:prstDash val="solid"/>
            <a:round/>
            <a:headEnd type="none" w="sm" len="sm"/>
            <a:tailEnd type="none" w="sm" len="sm"/>
          </a:ln>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TotalTime>
  <Words>792</Words>
  <Application>Microsoft Macintosh PowerPoint</Application>
  <PresentationFormat>Widescreen</PresentationFormat>
  <Paragraphs>165</Paragraphs>
  <Slides>15</Slides>
  <Notes>15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Cabin</vt:lpstr>
      <vt:lpstr>Calibri</vt:lpstr>
      <vt:lpstr>Noto Sans Symbols</vt:lpstr>
      <vt:lpstr>Questrial</vt:lpstr>
      <vt:lpstr>Roboto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Anna Smirnova</cp:lastModifiedBy>
  <cp:revision>7</cp:revision>
  <dcterms:modified xsi:type="dcterms:W3CDTF">2024-05-08T11:59:27Z</dcterms:modified>
</cp:coreProperties>
</file>