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76" r:id="rId1"/>
    <p:sldMasterId id="2147483677" r:id="rId2"/>
  </p:sldMasterIdLst>
  <p:notesMasterIdLst>
    <p:notesMasterId r:id="rId12"/>
  </p:notesMasterIdLst>
  <p:sldIdLst>
    <p:sldId id="256" r:id="rId3"/>
    <p:sldId id="257" r:id="rId4"/>
    <p:sldId id="273" r:id="rId5"/>
    <p:sldId id="258" r:id="rId6"/>
    <p:sldId id="259" r:id="rId7"/>
    <p:sldId id="260" r:id="rId8"/>
    <p:sldId id="261" r:id="rId9"/>
    <p:sldId id="262" r:id="rId10"/>
    <p:sldId id="272" r:id="rId1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29B7DDE-D9D2-4CB6-B52B-41CEA53D7681}">
  <a:tblStyle styleId="{929B7DDE-D9D2-4CB6-B52B-41CEA53D768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3"/>
  </p:normalViewPr>
  <p:slideViewPr>
    <p:cSldViewPr snapToGrid="0" snapToObjects="1">
      <p:cViewPr varScale="1">
        <p:scale>
          <a:sx n="95" d="100"/>
          <a:sy n="95" d="100"/>
        </p:scale>
        <p:origin x="200" y="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71" name="Google Shape;1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57b0b95320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g57b0b95320_0_1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g57b0b95320_0_1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57b0b95320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g57b0b95320_0_1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g57b0b95320_0_1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70017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4b93448af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1" name="Google Shape;191;g4b93448afc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g4b93448afc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57b0b95320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7" name="Google Shape;197;g57b0b95320_0_6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 volcano animation: https://</a:t>
            </a:r>
            <a:r>
              <a:rPr lang="en-GB" sz="1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makecode.microbit.org</a:t>
            </a:r>
            <a:r>
              <a:rPr lang="en-GB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/#pub:_52URfWgywg5H 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g57b0b95320_0_6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a50901415_6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g5a50901415_6_78:notes"/>
          <p:cNvSpPr txBox="1">
            <a:spLocks noGrp="1"/>
          </p:cNvSpPr>
          <p:nvPr>
            <p:ph type="body" idx="1"/>
          </p:nvPr>
        </p:nvSpPr>
        <p:spPr>
          <a:xfrm>
            <a:off x="685802" y="4343401"/>
            <a:ext cx="5486400" cy="4114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5a50901415_6_78:notes"/>
          <p:cNvSpPr txBox="1">
            <a:spLocks noGrp="1"/>
          </p:cNvSpPr>
          <p:nvPr>
            <p:ph type="sldNum" idx="12"/>
          </p:nvPr>
        </p:nvSpPr>
        <p:spPr>
          <a:xfrm>
            <a:off x="3884620" y="8685214"/>
            <a:ext cx="2971705" cy="457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57af3b75c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g57af3b75cc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Decomposition is the process of taking a problem or a task and breaking it down into smaller tasks.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g57af3b75cc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5a5090141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6" name="Google Shape;216;g5a50901415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Google Shape;217;g5a50901415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6d22b9735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g56d22b9735_0_3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56d22b9735_0_3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4512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00C800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>
            <a:spLocks noGrp="1"/>
          </p:cNvSpPr>
          <p:nvPr>
            <p:ph type="ctrTitle"/>
          </p:nvPr>
        </p:nvSpPr>
        <p:spPr>
          <a:xfrm>
            <a:off x="4187081" y="2545874"/>
            <a:ext cx="6998587" cy="1168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30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body" idx="1"/>
          </p:nvPr>
        </p:nvSpPr>
        <p:spPr>
          <a:xfrm>
            <a:off x="4181516" y="4124401"/>
            <a:ext cx="5175134" cy="4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03" name="Google Shape;103;p16"/>
          <p:cNvSpPr txBox="1">
            <a:spLocks noGrp="1"/>
          </p:cNvSpPr>
          <p:nvPr>
            <p:ph type="body" idx="2"/>
          </p:nvPr>
        </p:nvSpPr>
        <p:spPr>
          <a:xfrm>
            <a:off x="4180605" y="5546822"/>
            <a:ext cx="5175134" cy="30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04" name="Google Shape;104;p16"/>
          <p:cNvSpPr txBox="1">
            <a:spLocks noGrp="1"/>
          </p:cNvSpPr>
          <p:nvPr>
            <p:ph type="body" idx="3"/>
          </p:nvPr>
        </p:nvSpPr>
        <p:spPr>
          <a:xfrm>
            <a:off x="4187081" y="4562466"/>
            <a:ext cx="5169023" cy="42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05" name="Google Shape;105;p16"/>
          <p:cNvSpPr txBox="1">
            <a:spLocks noGrp="1"/>
          </p:cNvSpPr>
          <p:nvPr>
            <p:ph type="body" idx="4"/>
          </p:nvPr>
        </p:nvSpPr>
        <p:spPr>
          <a:xfrm>
            <a:off x="4180605" y="5857046"/>
            <a:ext cx="5175134" cy="30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06" name="Google Shape;106;p16"/>
          <p:cNvSpPr txBox="1"/>
          <p:nvPr/>
        </p:nvSpPr>
        <p:spPr>
          <a:xfrm>
            <a:off x="-1829118" y="423333"/>
            <a:ext cx="182911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44pt Title Case</a:t>
            </a:r>
            <a:endParaRPr/>
          </a:p>
        </p:txBody>
      </p:sp>
      <p:sp>
        <p:nvSpPr>
          <p:cNvPr id="107" name="Google Shape;107;p16"/>
          <p:cNvSpPr txBox="1"/>
          <p:nvPr/>
        </p:nvSpPr>
        <p:spPr>
          <a:xfrm>
            <a:off x="-2421887" y="3652250"/>
            <a:ext cx="2421887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Affiliations 24pt sentence case</a:t>
            </a:r>
            <a:endParaRPr/>
          </a:p>
        </p:txBody>
      </p:sp>
      <p:sp>
        <p:nvSpPr>
          <p:cNvPr id="108" name="Google Shape;108;p16"/>
          <p:cNvSpPr txBox="1"/>
          <p:nvPr/>
        </p:nvSpPr>
        <p:spPr>
          <a:xfrm>
            <a:off x="-2421887" y="5546822"/>
            <a:ext cx="2421887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20pt sentence case</a:t>
            </a:r>
            <a:endParaRPr/>
          </a:p>
        </p:txBody>
      </p:sp>
      <p:sp>
        <p:nvSpPr>
          <p:cNvPr id="109" name="Google Shape;109;p16"/>
          <p:cNvSpPr txBox="1"/>
          <p:nvPr/>
        </p:nvSpPr>
        <p:spPr>
          <a:xfrm>
            <a:off x="4181516" y="6481367"/>
            <a:ext cx="3860800" cy="132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Confidential © Micro:bit Educational Foundation 2018 </a:t>
            </a:r>
            <a:endParaRPr/>
          </a:p>
        </p:txBody>
      </p:sp>
      <p:pic>
        <p:nvPicPr>
          <p:cNvPr id="110" name="Google Shape;110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396" y="711200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7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00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13" name="Google Shape;113;p17"/>
          <p:cNvSpPr txBox="1">
            <a:spLocks noGrp="1"/>
          </p:cNvSpPr>
          <p:nvPr>
            <p:ph type="body" idx="2"/>
          </p:nvPr>
        </p:nvSpPr>
        <p:spPr>
          <a:xfrm>
            <a:off x="2140799" y="3734400"/>
            <a:ext cx="7838400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>
            <a:spLocks noGrp="1"/>
          </p:cNvSpPr>
          <p:nvPr>
            <p:ph type="pic" idx="2"/>
          </p:nvPr>
        </p:nvSpPr>
        <p:spPr>
          <a:xfrm>
            <a:off x="0" y="1"/>
            <a:ext cx="12192000" cy="6866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17" name="Google Shape;117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5896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slide with title ">
  <p:cSld name="Image slide with title 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9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0" name="Google Shape;120;p19"/>
          <p:cNvSpPr>
            <a:spLocks noGrp="1"/>
          </p:cNvSpPr>
          <p:nvPr>
            <p:ph type="pic" idx="2"/>
          </p:nvPr>
        </p:nvSpPr>
        <p:spPr>
          <a:xfrm>
            <a:off x="815710" y="1433178"/>
            <a:ext cx="10130742" cy="45649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 Column Slide">
  <p:cSld name="1 Column Slide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0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3" name="Google Shape;123;p20"/>
          <p:cNvSpPr txBox="1">
            <a:spLocks noGrp="1"/>
          </p:cNvSpPr>
          <p:nvPr>
            <p:ph type="body" idx="1"/>
          </p:nvPr>
        </p:nvSpPr>
        <p:spPr>
          <a:xfrm>
            <a:off x="817796" y="1435101"/>
            <a:ext cx="10131703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Guest header ">
  <p:cSld name="1_Guest header 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1"/>
          <p:cNvSpPr txBox="1">
            <a:spLocks noGrp="1"/>
          </p:cNvSpPr>
          <p:nvPr>
            <p:ph type="ctrTitle"/>
          </p:nvPr>
        </p:nvSpPr>
        <p:spPr>
          <a:xfrm>
            <a:off x="4110862" y="2630993"/>
            <a:ext cx="6998587" cy="1168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30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6" name="Google Shape;126;p21"/>
          <p:cNvSpPr txBox="1">
            <a:spLocks noGrp="1"/>
          </p:cNvSpPr>
          <p:nvPr>
            <p:ph type="body" idx="1"/>
          </p:nvPr>
        </p:nvSpPr>
        <p:spPr>
          <a:xfrm>
            <a:off x="4110862" y="4116259"/>
            <a:ext cx="5175134" cy="2274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pic>
        <p:nvPicPr>
          <p:cNvPr id="127" name="Google Shape;127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396" y="711200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533393-F710-1249-BE68-5B51F9E185F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slide ">
  <p:cSld name="2 column slide 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2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0" name="Google Shape;130;p22"/>
          <p:cNvSpPr txBox="1">
            <a:spLocks noGrp="1"/>
          </p:cNvSpPr>
          <p:nvPr>
            <p:ph type="body" idx="1"/>
          </p:nvPr>
        </p:nvSpPr>
        <p:spPr>
          <a:xfrm>
            <a:off x="817541" y="1433176"/>
            <a:ext cx="480000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1" name="Google Shape;131;p22"/>
          <p:cNvSpPr txBox="1">
            <a:spLocks noGrp="1"/>
          </p:cNvSpPr>
          <p:nvPr>
            <p:ph type="body" idx="2"/>
          </p:nvPr>
        </p:nvSpPr>
        <p:spPr>
          <a:xfrm>
            <a:off x="6162218" y="1430867"/>
            <a:ext cx="480000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slide ">
  <p:cSld name="3 column slide 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3"/>
          <p:cNvSpPr txBox="1">
            <a:spLocks noGrp="1"/>
          </p:cNvSpPr>
          <p:nvPr>
            <p:ph type="body" idx="1"/>
          </p:nvPr>
        </p:nvSpPr>
        <p:spPr>
          <a:xfrm>
            <a:off x="817541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4" name="Google Shape;134;p23"/>
          <p:cNvSpPr txBox="1">
            <a:spLocks noGrp="1"/>
          </p:cNvSpPr>
          <p:nvPr>
            <p:ph type="body" idx="2"/>
          </p:nvPr>
        </p:nvSpPr>
        <p:spPr>
          <a:xfrm>
            <a:off x="4323737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5" name="Google Shape;135;p23"/>
          <p:cNvSpPr txBox="1">
            <a:spLocks noGrp="1"/>
          </p:cNvSpPr>
          <p:nvPr>
            <p:ph type="body" idx="3"/>
          </p:nvPr>
        </p:nvSpPr>
        <p:spPr>
          <a:xfrm>
            <a:off x="7832061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6" name="Google Shape;136;p2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ol_narrow_wide">
  <p:cSld name="2_col_narrow_wide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>
            <a:spLocks noGrp="1"/>
          </p:cNvSpPr>
          <p:nvPr>
            <p:ph type="body" idx="1"/>
          </p:nvPr>
        </p:nvSpPr>
        <p:spPr>
          <a:xfrm>
            <a:off x="817539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9" name="Google Shape;139;p24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4"/>
          <p:cNvSpPr txBox="1">
            <a:spLocks noGrp="1"/>
          </p:cNvSpPr>
          <p:nvPr>
            <p:ph type="body" idx="2"/>
          </p:nvPr>
        </p:nvSpPr>
        <p:spPr>
          <a:xfrm>
            <a:off x="4321545" y="1433176"/>
            <a:ext cx="663674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3 column slide ">
  <p:cSld name="1_3 column slide 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5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3" name="Google Shape;143;p25"/>
          <p:cNvSpPr txBox="1">
            <a:spLocks noGrp="1"/>
          </p:cNvSpPr>
          <p:nvPr>
            <p:ph type="body" idx="1"/>
          </p:nvPr>
        </p:nvSpPr>
        <p:spPr>
          <a:xfrm>
            <a:off x="7842217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44" name="Google Shape;144;p25"/>
          <p:cNvSpPr txBox="1">
            <a:spLocks noGrp="1"/>
          </p:cNvSpPr>
          <p:nvPr>
            <p:ph type="body" idx="2"/>
          </p:nvPr>
        </p:nvSpPr>
        <p:spPr>
          <a:xfrm>
            <a:off x="817034" y="1433176"/>
            <a:ext cx="663674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slide with images">
  <p:cSld name="3 column slide with images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6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7" name="Google Shape;147;p26"/>
          <p:cNvSpPr txBox="1">
            <a:spLocks noGrp="1"/>
          </p:cNvSpPr>
          <p:nvPr>
            <p:ph type="body" idx="1"/>
          </p:nvPr>
        </p:nvSpPr>
        <p:spPr>
          <a:xfrm>
            <a:off x="817539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48" name="Google Shape;148;p26"/>
          <p:cNvSpPr txBox="1">
            <a:spLocks noGrp="1"/>
          </p:cNvSpPr>
          <p:nvPr>
            <p:ph type="body" idx="2"/>
          </p:nvPr>
        </p:nvSpPr>
        <p:spPr>
          <a:xfrm>
            <a:off x="4335293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49" name="Google Shape;149;p26"/>
          <p:cNvSpPr txBox="1">
            <a:spLocks noGrp="1"/>
          </p:cNvSpPr>
          <p:nvPr>
            <p:ph type="body" idx="3"/>
          </p:nvPr>
        </p:nvSpPr>
        <p:spPr>
          <a:xfrm>
            <a:off x="7843175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0" name="Google Shape;150;p26"/>
          <p:cNvSpPr>
            <a:spLocks noGrp="1"/>
          </p:cNvSpPr>
          <p:nvPr>
            <p:ph type="pic" idx="4"/>
          </p:nvPr>
        </p:nvSpPr>
        <p:spPr>
          <a:xfrm>
            <a:off x="4334400" y="2379535"/>
            <a:ext cx="3120001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1" name="Google Shape;151;p26"/>
          <p:cNvSpPr>
            <a:spLocks noGrp="1"/>
          </p:cNvSpPr>
          <p:nvPr>
            <p:ph type="pic" idx="5"/>
          </p:nvPr>
        </p:nvSpPr>
        <p:spPr>
          <a:xfrm>
            <a:off x="818774" y="2379535"/>
            <a:ext cx="3120001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2" name="Google Shape;152;p26"/>
          <p:cNvSpPr>
            <a:spLocks noGrp="1"/>
          </p:cNvSpPr>
          <p:nvPr>
            <p:ph type="pic" idx="6"/>
          </p:nvPr>
        </p:nvSpPr>
        <p:spPr>
          <a:xfrm>
            <a:off x="7843200" y="2379535"/>
            <a:ext cx="3120001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with image ">
  <p:cSld name="2 column with image 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7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5" name="Google Shape;155;p27"/>
          <p:cNvSpPr>
            <a:spLocks noGrp="1"/>
          </p:cNvSpPr>
          <p:nvPr>
            <p:ph type="pic" idx="2"/>
          </p:nvPr>
        </p:nvSpPr>
        <p:spPr>
          <a:xfrm>
            <a:off x="5898571" y="1553123"/>
            <a:ext cx="5068063" cy="4250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6" name="Google Shape;156;p27"/>
          <p:cNvSpPr txBox="1">
            <a:spLocks noGrp="1"/>
          </p:cNvSpPr>
          <p:nvPr>
            <p:ph type="body" idx="1"/>
          </p:nvPr>
        </p:nvSpPr>
        <p:spPr>
          <a:xfrm>
            <a:off x="817544" y="1433176"/>
            <a:ext cx="4930767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with chart">
  <p:cSld name="2 column with chart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8"/>
          <p:cNvSpPr>
            <a:spLocks noGrp="1"/>
          </p:cNvSpPr>
          <p:nvPr>
            <p:ph type="chart" idx="2"/>
          </p:nvPr>
        </p:nvSpPr>
        <p:spPr>
          <a:xfrm>
            <a:off x="5653703" y="1416100"/>
            <a:ext cx="5731935" cy="4597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Char char="▪"/>
              <a:defRPr sz="27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9" name="Google Shape;159;p28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0" name="Google Shape;160;p28"/>
          <p:cNvSpPr txBox="1">
            <a:spLocks noGrp="1"/>
          </p:cNvSpPr>
          <p:nvPr>
            <p:ph type="body" idx="1"/>
          </p:nvPr>
        </p:nvSpPr>
        <p:spPr>
          <a:xfrm>
            <a:off x="817544" y="1433176"/>
            <a:ext cx="4546399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Slide">
  <p:cSld name="Table Slide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9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slide">
  <p:cSld name="Divider slide">
    <p:bg>
      <p:bgPr>
        <a:solidFill>
          <a:srgbClr val="5EB130"/>
        </a:solid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0"/>
          <p:cNvSpPr txBox="1">
            <a:spLocks noGrp="1"/>
          </p:cNvSpPr>
          <p:nvPr>
            <p:ph type="body" idx="1"/>
          </p:nvPr>
        </p:nvSpPr>
        <p:spPr>
          <a:xfrm>
            <a:off x="0" y="2794000"/>
            <a:ext cx="12192000" cy="17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65" name="Google Shape;165;p30"/>
          <p:cNvSpPr txBox="1"/>
          <p:nvPr/>
        </p:nvSpPr>
        <p:spPr>
          <a:xfrm>
            <a:off x="824365" y="6373366"/>
            <a:ext cx="3860800" cy="132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Confidential © Micro:bit Educational Foundation 2018 </a:t>
            </a:r>
            <a:endParaRPr/>
          </a:p>
        </p:txBody>
      </p:sp>
      <p:sp>
        <p:nvSpPr>
          <p:cNvPr id="166" name="Google Shape;166;p30"/>
          <p:cNvSpPr txBox="1"/>
          <p:nvPr/>
        </p:nvSpPr>
        <p:spPr>
          <a:xfrm>
            <a:off x="411354" y="6370972"/>
            <a:ext cx="316384" cy="137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  <a:endParaRPr sz="1200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167" name="Google Shape;167;p30"/>
          <p:cNvSpPr txBox="1"/>
          <p:nvPr/>
        </p:nvSpPr>
        <p:spPr>
          <a:xfrm>
            <a:off x="-2218652" y="2957955"/>
            <a:ext cx="221865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Text 54pt sentence case</a:t>
            </a:r>
            <a:endParaRPr/>
          </a:p>
        </p:txBody>
      </p:sp>
      <p:pic>
        <p:nvPicPr>
          <p:cNvPr id="168" name="Google Shape;168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14581" y="6371506"/>
            <a:ext cx="804353" cy="383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1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5"/>
          <p:cNvSpPr txBox="1">
            <a:spLocks noGrp="1"/>
          </p:cNvSpPr>
          <p:nvPr>
            <p:ph type="title"/>
          </p:nvPr>
        </p:nvSpPr>
        <p:spPr>
          <a:xfrm>
            <a:off x="824626" y="358084"/>
            <a:ext cx="10135735" cy="558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3" name="Google Shape;93;p15"/>
          <p:cNvSpPr txBox="1">
            <a:spLocks noGrp="1"/>
          </p:cNvSpPr>
          <p:nvPr>
            <p:ph type="body" idx="1"/>
          </p:nvPr>
        </p:nvSpPr>
        <p:spPr>
          <a:xfrm>
            <a:off x="824625" y="1428277"/>
            <a:ext cx="10135735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94" name="Google Shape;94;p15"/>
          <p:cNvSpPr txBox="1"/>
          <p:nvPr/>
        </p:nvSpPr>
        <p:spPr>
          <a:xfrm>
            <a:off x="824365" y="6375674"/>
            <a:ext cx="3860800" cy="12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© Micro:bit Educational Foundation 2018</a:t>
            </a:r>
            <a:endParaRPr/>
          </a:p>
        </p:txBody>
      </p:sp>
      <p:sp>
        <p:nvSpPr>
          <p:cNvPr id="95" name="Google Shape;95;p15"/>
          <p:cNvSpPr txBox="1"/>
          <p:nvPr/>
        </p:nvSpPr>
        <p:spPr>
          <a:xfrm>
            <a:off x="411354" y="6370972"/>
            <a:ext cx="316384" cy="137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5EB130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  <a:endParaRPr sz="1200" b="0" i="0" u="none" strike="noStrike" cap="none">
              <a:solidFill>
                <a:srgbClr val="5EB130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96" name="Google Shape;96;p15"/>
          <p:cNvSpPr txBox="1"/>
          <p:nvPr/>
        </p:nvSpPr>
        <p:spPr>
          <a:xfrm>
            <a:off x="-1829118" y="423333"/>
            <a:ext cx="182911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40pt Title Case</a:t>
            </a:r>
            <a:endParaRPr/>
          </a:p>
        </p:txBody>
      </p:sp>
      <p:sp>
        <p:nvSpPr>
          <p:cNvPr id="97" name="Google Shape;97;p15"/>
          <p:cNvSpPr txBox="1"/>
          <p:nvPr/>
        </p:nvSpPr>
        <p:spPr>
          <a:xfrm>
            <a:off x="-2218652" y="1484784"/>
            <a:ext cx="221865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Bullets 24pt sentence case</a:t>
            </a:r>
            <a:endParaRPr/>
          </a:p>
        </p:txBody>
      </p:sp>
      <p:sp>
        <p:nvSpPr>
          <p:cNvPr id="98" name="Google Shape;98;p15"/>
          <p:cNvSpPr txBox="1"/>
          <p:nvPr/>
        </p:nvSpPr>
        <p:spPr>
          <a:xfrm>
            <a:off x="-2455759" y="1806682"/>
            <a:ext cx="245575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Sub-bullets 20pt sentence case</a:t>
            </a:r>
            <a:endParaRPr/>
          </a:p>
        </p:txBody>
      </p:sp>
      <p:pic>
        <p:nvPicPr>
          <p:cNvPr id="99" name="Google Shape;99;p15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11155896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#pub:_Eq5Y6hHdFRbi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#editor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#pub:_52URfWgywg5H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Volcano animations</a:t>
            </a:r>
            <a:r>
              <a:rPr lang="en-US" sz="8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 </a:t>
            </a:r>
            <a:endParaRPr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 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4</a:t>
            </a:r>
            <a:endParaRPr sz="6000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174" name="Google Shape;174;p31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31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31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31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31"/>
          <p:cNvPicPr preferRelativeResize="0"/>
          <p:nvPr/>
        </p:nvPicPr>
        <p:blipFill rotWithShape="1">
          <a:blip r:embed="rId5">
            <a:alphaModFix amt="5000"/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31"/>
          <p:cNvPicPr preferRelativeResize="0"/>
          <p:nvPr/>
        </p:nvPicPr>
        <p:blipFill rotWithShape="1">
          <a:blip r:embed="rId6">
            <a:alphaModFix amt="5000"/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31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31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DEAB603-4868-BC43-8C77-3C4AFB9C038F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3468" y="5306667"/>
            <a:ext cx="2304255" cy="109836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2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follow an algorithm accurately to write a program.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use repetition in a program effectively.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test and debug programs and algorithms.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review learning.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2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Introduction: going loopy</a:t>
            </a:r>
          </a:p>
          <a:p>
            <a:pPr lvl="0">
              <a:lnSpc>
                <a:spcPct val="106650"/>
              </a:lnSpc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  <a:hlinkClick r:id="rId3"/>
              </a:rPr>
              <a:t>https://makecode.microbit.org/#pub:_Eq5Y6hHdFRbi</a:t>
            </a:r>
            <a:b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</a:t>
            </a:r>
          </a:p>
          <a:p>
            <a:pPr marL="457200" lvl="0" indent="-457200">
              <a:lnSpc>
                <a:spcPct val="106650"/>
              </a:lnSpc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many times is the animation repeated?</a:t>
            </a:r>
          </a:p>
          <a:p>
            <a:pPr marL="457200" lvl="0" indent="-457200">
              <a:lnSpc>
                <a:spcPct val="106650"/>
              </a:lnSpc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many images are contained within the repeat?</a:t>
            </a:r>
          </a:p>
          <a:p>
            <a:pPr marL="457200" lvl="0" indent="-457200">
              <a:lnSpc>
                <a:spcPct val="106650"/>
              </a:lnSpc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why is the final image only shown once?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851902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3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Making micro:bit animations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did we do in the previous lesson to help with our programming work today?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can we combine our algorithms together into one program using the </a:t>
            </a:r>
            <a:r>
              <a:rPr lang="en-US" sz="3200" u="sng" dirty="0">
                <a:solidFill>
                  <a:schemeClr val="hlink"/>
                </a:solidFill>
                <a:latin typeface="+mj-lt"/>
                <a:ea typeface="Questrial"/>
                <a:cs typeface="Questrial"/>
                <a:sym typeface="Questrial"/>
                <a:hlinkClick r:id="rId3"/>
              </a:rPr>
              <a:t>MakeCode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editor?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4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Making micro:bit animations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  <a:hlinkClick r:id="rId3"/>
              </a:rPr>
              <a:t>Use the </a:t>
            </a:r>
            <a:r>
              <a:rPr lang="en-US" sz="3200" dirty="0" err="1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  <a:hlinkClick r:id="rId3"/>
              </a:rPr>
              <a:t>MakeCode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  <a:hlinkClick r:id="rId3"/>
              </a:rPr>
              <a:t> editor to program your micro:bit animations using your flowchart algorithms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Remember to test and debug your program as you work.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If you debug your program, record the change on your algorithm.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5"/>
          <p:cNvSpPr/>
          <p:nvPr/>
        </p:nvSpPr>
        <p:spPr>
          <a:xfrm>
            <a:off x="1011563" y="367400"/>
            <a:ext cx="10680081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2"/>
                </a:solidFill>
                <a:latin typeface="+mj-lt"/>
                <a:ea typeface="Questrial"/>
                <a:cs typeface="Questrial"/>
                <a:sym typeface="Questrial"/>
              </a:rPr>
              <a:t>Paired programming</a:t>
            </a:r>
            <a:endParaRPr sz="4000" b="1" dirty="0">
              <a:solidFill>
                <a:schemeClr val="dk1"/>
              </a:solidFill>
              <a:latin typeface="+mj-l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2 programmers working together to code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One types the code (driver)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One watches the driver, checks the code, makes suggestions (navigator)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work collaboratively, talking through problems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Why might this be helpful? 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more accurate code written in shorter time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can collaboratively work through problems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+mj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Reviewing your learning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graphicFrame>
        <p:nvGraphicFramePr>
          <p:cNvPr id="213" name="Google Shape;213;p36"/>
          <p:cNvGraphicFramePr/>
          <p:nvPr>
            <p:extLst>
              <p:ext uri="{D42A27DB-BD31-4B8C-83A1-F6EECF244321}">
                <p14:modId xmlns:p14="http://schemas.microsoft.com/office/powerpoint/2010/main" val="3385079087"/>
              </p:ext>
            </p:extLst>
          </p:nvPr>
        </p:nvGraphicFramePr>
        <p:xfrm>
          <a:off x="952500" y="1820550"/>
          <a:ext cx="10286975" cy="3636430"/>
        </p:xfrm>
        <a:graphic>
          <a:graphicData uri="http://schemas.openxmlformats.org/drawingml/2006/table">
            <a:tbl>
              <a:tblPr>
                <a:noFill/>
                <a:tableStyleId>{929B7DDE-D9D2-4CB6-B52B-41CEA53D7681}</a:tableStyleId>
              </a:tblPr>
              <a:tblGrid>
                <a:gridCol w="985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50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50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89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dirty="0"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Process</a:t>
                      </a:r>
                      <a:endParaRPr sz="3200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dirty="0"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Product</a:t>
                      </a:r>
                      <a:endParaRPr sz="3200" dirty="0"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829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5200"/>
                        <a:t>😃</a:t>
                      </a:r>
                      <a:endParaRPr sz="5200"/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829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5200"/>
                        <a:t>😒</a:t>
                      </a:r>
                      <a:endParaRPr sz="5200"/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follow an algorithm accurately to write a program.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use repetition in a program effectively.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test and debug programs and algorithms.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review learning.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>
              <a:lnSpc>
                <a:spcPct val="106650"/>
              </a:lnSpc>
            </a:pPr>
            <a:r>
              <a:rPr lang="en-GB" sz="4000" b="1" dirty="0"/>
              <a:t>Licensing information:</a:t>
            </a:r>
          </a:p>
          <a:p>
            <a:pPr lvl="0">
              <a:lnSpc>
                <a:spcPct val="106650"/>
              </a:lnSpc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r>
              <a:rPr lang="en-GB" sz="3200" dirty="0"/>
              <a:t>Published by the Micro:bit Educational Foundation </a:t>
            </a:r>
            <a:r>
              <a:rPr lang="en-GB" sz="3200" dirty="0">
                <a:hlinkClick r:id="rId3"/>
              </a:rPr>
              <a:t>microbit.org</a:t>
            </a:r>
            <a:r>
              <a:rPr lang="en-GB" sz="3200" dirty="0"/>
              <a:t> under the following Creative Commons licence:</a:t>
            </a:r>
            <a:br>
              <a:rPr lang="en-GB" sz="3200" dirty="0"/>
            </a:br>
            <a:endParaRPr lang="en-GB" sz="3200" dirty="0"/>
          </a:p>
          <a:p>
            <a:r>
              <a:rPr lang="en-GB" sz="3200" dirty="0"/>
              <a:t>Attribution-</a:t>
            </a:r>
            <a:r>
              <a:rPr lang="en-GB" sz="3200" dirty="0" err="1"/>
              <a:t>ShareAlike</a:t>
            </a:r>
            <a:r>
              <a:rPr lang="en-GB" sz="3200" dirty="0"/>
              <a:t> 4.0 International (CC BY-SA 4.0)</a:t>
            </a:r>
            <a:br>
              <a:rPr lang="en-GB" sz="3200" dirty="0"/>
            </a:br>
            <a:r>
              <a:rPr lang="en-GB" sz="3200" u="sng" dirty="0">
                <a:hlinkClick r:id="rId4"/>
              </a:rPr>
              <a:t>https://creativecommons.org/licenses/by-sa/4.0/</a:t>
            </a:r>
            <a:r>
              <a:rPr lang="en-GB" sz="3200" dirty="0"/>
              <a:t> 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3415531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RM PPT template 2016_Confidential">
  <a:themeElements>
    <a:clrScheme name="Custom 10">
      <a:dk1>
        <a:srgbClr val="414444"/>
      </a:dk1>
      <a:lt1>
        <a:srgbClr val="FFFFFF"/>
      </a:lt1>
      <a:dk2>
        <a:srgbClr val="000000"/>
      </a:dk2>
      <a:lt2>
        <a:srgbClr val="FFFFFF"/>
      </a:lt2>
      <a:accent1>
        <a:srgbClr val="128CAB"/>
      </a:accent1>
      <a:accent2>
        <a:srgbClr val="00A960"/>
      </a:accent2>
      <a:accent3>
        <a:srgbClr val="00C3DC"/>
      </a:accent3>
      <a:accent4>
        <a:srgbClr val="765F97"/>
      </a:accent4>
      <a:accent5>
        <a:srgbClr val="CF364A"/>
      </a:accent5>
      <a:accent6>
        <a:srgbClr val="909393"/>
      </a:accent6>
      <a:hlink>
        <a:srgbClr val="128CAB"/>
      </a:hlink>
      <a:folHlink>
        <a:srgbClr val="009FC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293</Words>
  <Application>Microsoft Macintosh PowerPoint</Application>
  <PresentationFormat>Widescreen</PresentationFormat>
  <Paragraphs>78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Cabin</vt:lpstr>
      <vt:lpstr>Calibri</vt:lpstr>
      <vt:lpstr>Noto Sans Symbols</vt:lpstr>
      <vt:lpstr>Questrial</vt:lpstr>
      <vt:lpstr>Office Theme</vt:lpstr>
      <vt:lpstr>ARM PPT template 2016_Confidential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5</cp:revision>
  <dcterms:modified xsi:type="dcterms:W3CDTF">2019-09-27T14:37:58Z</dcterms:modified>
</cp:coreProperties>
</file>